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8" r:id="rId2"/>
    <p:sldId id="256" r:id="rId3"/>
    <p:sldId id="375" r:id="rId4"/>
    <p:sldId id="260" r:id="rId5"/>
    <p:sldId id="261" r:id="rId6"/>
    <p:sldId id="259" r:id="rId7"/>
    <p:sldId id="395" r:id="rId8"/>
    <p:sldId id="394" r:id="rId9"/>
    <p:sldId id="367" r:id="rId10"/>
    <p:sldId id="262" r:id="rId11"/>
    <p:sldId id="33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ley Housam" initials="HH" lastIdx="1" clrIdx="0">
    <p:extLst>
      <p:ext uri="{19B8F6BF-5375-455C-9EA6-DF929625EA0E}">
        <p15:presenceInfo xmlns:p15="http://schemas.microsoft.com/office/powerpoint/2012/main" userId="S::Hayley.Housam@redcar-cleveland.gov.uk::2d784320-6721-44b7-a2bd-e685a3833f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5" d="100"/>
          <a:sy n="105" d="100"/>
        </p:scale>
        <p:origin x="13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A5505-4D93-4BCE-8D5A-F957B188A92C}" type="datetimeFigureOut">
              <a:rPr lang="en-GB" smtClean="0"/>
              <a:t>08/02/2021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23E4E-ED26-4429-AFFA-E0114DAAAA31}" type="slidenum">
              <a:rPr lang="en-GB" smtClean="0"/>
              <a:t>‹#›</a:t>
            </a:fld>
            <a:endParaRPr lang="en-GB"/>
          </a:p>
        </p:txBody>
      </p:sp>
    </p:spTree>
    <p:extLst>
      <p:ext uri="{BB962C8B-B14F-4D97-AF65-F5344CB8AC3E}">
        <p14:creationId xmlns:p14="http://schemas.microsoft.com/office/powerpoint/2010/main" val="335573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Lots of people get confused about apprenticeships. That’s probably because they’ve been around for hundreds</a:t>
            </a:r>
            <a:r>
              <a:rPr lang="en-GB" sz="1200" kern="1200" baseline="0" dirty="0">
                <a:solidFill>
                  <a:schemeClr val="tx1"/>
                </a:solidFill>
                <a:effectLst/>
                <a:latin typeface="+mn-lt"/>
                <a:ea typeface="+mn-ea"/>
                <a:cs typeface="+mn-cs"/>
              </a:rPr>
              <a:t> of years, but they’ve changed a lot in that time.</a:t>
            </a:r>
          </a:p>
          <a:p>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baseline="0" dirty="0">
                <a:solidFill>
                  <a:schemeClr val="tx1"/>
                </a:solidFill>
                <a:effectLst/>
                <a:latin typeface="+mn-lt"/>
                <a:ea typeface="+mn-ea"/>
                <a:cs typeface="+mn-cs"/>
              </a:rPr>
              <a:t>Y</a:t>
            </a:r>
            <a:r>
              <a:rPr lang="en-GB" sz="1200" b="1" kern="1200" dirty="0">
                <a:solidFill>
                  <a:schemeClr val="tx1"/>
                </a:solidFill>
                <a:effectLst/>
                <a:latin typeface="+mn-lt"/>
                <a:ea typeface="+mn-ea"/>
                <a:cs typeface="+mn-cs"/>
              </a:rPr>
              <a:t>ou will earn a wage</a:t>
            </a:r>
            <a:r>
              <a:rPr lang="en-GB" sz="1200" kern="1200" baseline="0" dirty="0">
                <a:solidFill>
                  <a:schemeClr val="tx1"/>
                </a:solidFill>
                <a:effectLst/>
                <a:latin typeface="+mn-lt"/>
                <a:ea typeface="+mn-ea"/>
                <a:cs typeface="+mn-cs"/>
              </a:rPr>
              <a:t> – and it can be a really good salary too! We’ll talk more about money later on.</a:t>
            </a: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You will work for at least </a:t>
            </a:r>
            <a:r>
              <a:rPr lang="en-GB" sz="1200" b="1" kern="1200" baseline="0" dirty="0">
                <a:solidFill>
                  <a:schemeClr val="tx1"/>
                </a:solidFill>
                <a:effectLst/>
                <a:latin typeface="+mn-lt"/>
                <a:ea typeface="+mn-ea"/>
                <a:cs typeface="+mn-cs"/>
              </a:rPr>
              <a:t>30 hours per week</a:t>
            </a:r>
            <a:r>
              <a:rPr lang="en-GB" sz="1200" kern="1200" baseline="0" dirty="0">
                <a:solidFill>
                  <a:schemeClr val="tx1"/>
                </a:solidFill>
                <a:effectLst/>
                <a:latin typeface="+mn-lt"/>
                <a:ea typeface="+mn-ea"/>
                <a:cs typeface="+mn-cs"/>
              </a:rPr>
              <a:t> and this will include paid time to complete your studies.</a:t>
            </a:r>
            <a:endParaRPr lang="en-GB"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he employer will invest their time and money in helping you to gain </a:t>
            </a:r>
            <a:r>
              <a:rPr lang="en-GB" sz="1200" b="1" kern="1200" baseline="0" dirty="0">
                <a:solidFill>
                  <a:schemeClr val="tx1"/>
                </a:solidFill>
                <a:effectLst/>
                <a:latin typeface="+mn-lt"/>
                <a:ea typeface="+mn-ea"/>
                <a:cs typeface="+mn-cs"/>
              </a:rPr>
              <a:t>qualifications</a:t>
            </a:r>
            <a:r>
              <a:rPr lang="en-GB" sz="1200" kern="1200" baseline="0" dirty="0">
                <a:solidFill>
                  <a:schemeClr val="tx1"/>
                </a:solidFill>
                <a:effectLst/>
                <a:latin typeface="+mn-lt"/>
                <a:ea typeface="+mn-ea"/>
                <a:cs typeface="+mn-cs"/>
              </a:rPr>
              <a:t> and valuable new skills and </a:t>
            </a:r>
            <a:r>
              <a:rPr lang="en-GB" sz="1200" b="1" kern="1200" baseline="0" dirty="0">
                <a:solidFill>
                  <a:schemeClr val="tx1"/>
                </a:solidFill>
                <a:effectLst/>
                <a:latin typeface="+mn-lt"/>
                <a:ea typeface="+mn-ea"/>
                <a:cs typeface="+mn-cs"/>
              </a:rPr>
              <a:t>experience</a:t>
            </a:r>
            <a:r>
              <a:rPr lang="en-GB" sz="1200" kern="1200" baseline="0" dirty="0">
                <a:solidFill>
                  <a:schemeClr val="tx1"/>
                </a:solidFill>
                <a:effectLst/>
                <a:latin typeface="+mn-lt"/>
                <a:ea typeface="+mn-ea"/>
                <a:cs typeface="+mn-cs"/>
              </a:rPr>
              <a:t>.  You will be given real responsibilities and expected to work hard, just like anyone else in the company.</a:t>
            </a:r>
            <a:r>
              <a:rPr lang="en-GB" sz="1200" b="1" kern="1200" baseline="0" dirty="0">
                <a:solidFill>
                  <a:schemeClr val="tx1"/>
                </a:solidFill>
                <a:effectLst/>
                <a:latin typeface="+mn-lt"/>
                <a:ea typeface="+mn-ea"/>
                <a:cs typeface="+mn-cs"/>
              </a:rPr>
              <a:t>  </a:t>
            </a:r>
          </a:p>
          <a:p>
            <a:pPr marL="17145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baseline="0" dirty="0">
                <a:solidFill>
                  <a:schemeClr val="tx1"/>
                </a:solidFill>
                <a:effectLst/>
                <a:latin typeface="+mn-lt"/>
                <a:ea typeface="+mn-ea"/>
                <a:cs typeface="+mn-cs"/>
              </a:rPr>
              <a:t>You will also be supported by a training provider</a:t>
            </a:r>
            <a:r>
              <a:rPr lang="en-GB" sz="1200" kern="1200" baseline="0" dirty="0">
                <a:solidFill>
                  <a:schemeClr val="tx1"/>
                </a:solidFill>
                <a:effectLst/>
                <a:latin typeface="+mn-lt"/>
                <a:ea typeface="+mn-ea"/>
                <a:cs typeface="+mn-cs"/>
              </a:rPr>
              <a:t>, who will help you achieve your qualifications and make sure you complete your apprenticeship.</a:t>
            </a:r>
            <a:endParaRPr lang="en-GB"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Because it’s a proper job, you will also have a </a:t>
            </a:r>
            <a:r>
              <a:rPr lang="en-GB" sz="1200" b="1" kern="1200" baseline="0" dirty="0">
                <a:solidFill>
                  <a:schemeClr val="tx1"/>
                </a:solidFill>
                <a:effectLst/>
                <a:latin typeface="+mn-lt"/>
                <a:ea typeface="+mn-ea"/>
                <a:cs typeface="+mn-cs"/>
              </a:rPr>
              <a:t>contract of employment</a:t>
            </a:r>
            <a:r>
              <a:rPr lang="en-GB" sz="1200" kern="1200" baseline="0" dirty="0">
                <a:solidFill>
                  <a:schemeClr val="tx1"/>
                </a:solidFill>
                <a:effectLst/>
                <a:latin typeface="+mn-lt"/>
                <a:ea typeface="+mn-ea"/>
                <a:cs typeface="+mn-cs"/>
              </a:rPr>
              <a:t>, including holiday pay - exactly the same as any other member of staff.</a:t>
            </a:r>
          </a:p>
          <a:p>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I</a:t>
            </a:r>
            <a:r>
              <a:rPr lang="en-GB" sz="1200" kern="1200" baseline="0" dirty="0">
                <a:solidFill>
                  <a:srgbClr val="FF0000"/>
                </a:solidFill>
                <a:effectLst/>
                <a:latin typeface="+mn-lt"/>
                <a:ea typeface="+mn-ea"/>
                <a:cs typeface="+mn-cs"/>
              </a:rPr>
              <a:t>t’s important to understand </a:t>
            </a:r>
            <a:r>
              <a:rPr lang="en-GB" sz="1200" kern="1200" baseline="0" dirty="0">
                <a:solidFill>
                  <a:schemeClr val="tx1"/>
                </a:solidFill>
                <a:effectLst/>
                <a:latin typeface="+mn-lt"/>
                <a:ea typeface="+mn-ea"/>
                <a:cs typeface="+mn-cs"/>
              </a:rPr>
              <a:t>that a</a:t>
            </a:r>
            <a:r>
              <a:rPr lang="en-GB" sz="1200" kern="1200" dirty="0">
                <a:solidFill>
                  <a:schemeClr val="tx1"/>
                </a:solidFill>
                <a:effectLst/>
                <a:latin typeface="+mn-lt"/>
                <a:ea typeface="+mn-ea"/>
                <a:cs typeface="+mn-cs"/>
              </a:rPr>
              <a:t>n apprenticeship is a </a:t>
            </a:r>
            <a:r>
              <a:rPr lang="en-GB" sz="1200" b="1" kern="1200" dirty="0">
                <a:solidFill>
                  <a:schemeClr val="tx1"/>
                </a:solidFill>
                <a:effectLst/>
                <a:latin typeface="+mn-lt"/>
                <a:ea typeface="+mn-ea"/>
                <a:cs typeface="+mn-cs"/>
              </a:rPr>
              <a:t>real job, with a real</a:t>
            </a:r>
            <a:r>
              <a:rPr lang="en-GB" sz="1200" b="1" kern="1200" baseline="0" dirty="0">
                <a:solidFill>
                  <a:schemeClr val="tx1"/>
                </a:solidFill>
                <a:effectLst/>
                <a:latin typeface="+mn-lt"/>
                <a:ea typeface="+mn-ea"/>
                <a:cs typeface="+mn-cs"/>
              </a:rPr>
              <a:t> employer</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You will spend time working alongside other people and learn from their experience.  </a:t>
            </a:r>
            <a:r>
              <a:rPr lang="en-GB" sz="1200" kern="1200" dirty="0">
                <a:solidFill>
                  <a:schemeClr val="tx1"/>
                </a:solidFill>
                <a:effectLst/>
                <a:latin typeface="+mn-lt"/>
                <a:ea typeface="+mn-ea"/>
                <a:cs typeface="+mn-cs"/>
              </a:rPr>
              <a:t>There’s a myth that apprenticeships</a:t>
            </a:r>
            <a:r>
              <a:rPr lang="en-GB" sz="1200" kern="1200" baseline="0" dirty="0">
                <a:solidFill>
                  <a:schemeClr val="tx1"/>
                </a:solidFill>
                <a:effectLst/>
                <a:latin typeface="+mn-lt"/>
                <a:ea typeface="+mn-ea"/>
                <a:cs typeface="+mn-cs"/>
              </a:rPr>
              <a:t> are just like work experience, where you’re given basic tasks or asked to make the tea, but this isn’t the case.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An apprenticeship typically takes 1 to 4 years to complete (sometimes up to 6 for some areas like Solicitor).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 total duration will depend on the delivery model that your employer selects, the level and the subject you’re studying.</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As a minimum, all apprenticeships must last for a minimum of 12 months.</a:t>
            </a:r>
          </a:p>
          <a:p>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It’s important to remember that apprenticeships aren’t the ‘easy option’.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Holding down a full time job and studying takes a certain skill, and it won’t be right for everyone.</a:t>
            </a:r>
          </a:p>
        </p:txBody>
      </p:sp>
      <p:sp>
        <p:nvSpPr>
          <p:cNvPr id="4" name="Slide Number Placeholder 3"/>
          <p:cNvSpPr>
            <a:spLocks noGrp="1"/>
          </p:cNvSpPr>
          <p:nvPr>
            <p:ph type="sldNum" sz="quarter" idx="10"/>
          </p:nvPr>
        </p:nvSpPr>
        <p:spPr/>
        <p:txBody>
          <a:bodyPr/>
          <a:lstStyle/>
          <a:p>
            <a:fld id="{0365A29D-C0B9-41C6-BEC0-29DFAAEEA45B}" type="slidenum">
              <a:rPr lang="en-GB" smtClean="0"/>
              <a:pPr/>
              <a:t>3</a:t>
            </a:fld>
            <a:endParaRPr lang="en-GB"/>
          </a:p>
        </p:txBody>
      </p:sp>
    </p:spTree>
    <p:extLst>
      <p:ext uri="{BB962C8B-B14F-4D97-AF65-F5344CB8AC3E}">
        <p14:creationId xmlns:p14="http://schemas.microsoft.com/office/powerpoint/2010/main" val="137120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There is a programme called a Traineeship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Traineeships are education and training programmes, run by colleges and training providers, that prepare young people aged 16 to 24 to progress onto an apprenticeship, employment or further learning like a college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They are made up of three main parts: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English and maths support (if you need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Employability skills and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Work experience with a local employer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Traineeships can last anywhere between 6 weeks and 12 months, depending on how the training provider best feels the course can support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Typically however, they tend to last less than 6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Government have recently announced that they will provide £1,000 to employers for every traineeship they offer, and they will triple the number of places available for young people to be able to start a traineeship, hopefully providing more opportunities for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5A29D-C0B9-41C6-BEC0-29DFAAEEA4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58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There is a programme called a Traineeship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Traineeships are education and training programmes, run by colleges and training providers, that prepare young people aged 16 to 24 to progress onto an apprenticeship, employment or further learning like a college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They are made up of three main parts: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English and maths support (if you need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Employability skills and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Work experience with a local employer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Traineeships can last anywhere between 6 weeks and 12 months, depending on how the training provider best feels the course can support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Typically however, they tend to last less than 6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Government have recently announced that they will provide £1,000 to employers for every traineeship they offer, and they will triple the number of places available for young people to be able to start a traineeship, hopefully providing more opportunities for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5A29D-C0B9-41C6-BEC0-29DFAAEEA4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148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Whilst Find an apprenticeship is a great place to start looking for apprenticeships, it is not the only place.</a:t>
            </a:r>
          </a:p>
          <a:p>
            <a:endParaRPr lang="en-GB" dirty="0"/>
          </a:p>
          <a:p>
            <a:pPr marL="171450" indent="-171450">
              <a:buFont typeface="Arial" panose="020B0604020202020204" pitchFamily="34" charset="0"/>
              <a:buChar char="•"/>
            </a:pPr>
            <a:r>
              <a:rPr lang="en-GB" dirty="0"/>
              <a:t>If you have a particular employer in mind, </a:t>
            </a:r>
            <a:r>
              <a:rPr lang="en-GB" b="1" dirty="0"/>
              <a:t>visit their website</a:t>
            </a:r>
            <a:r>
              <a:rPr lang="en-GB" dirty="0"/>
              <a:t> and see if you can sign up for recruitment alerts or if they send out a newsletter. </a:t>
            </a:r>
          </a:p>
          <a:p>
            <a:endParaRPr lang="en-GB" dirty="0"/>
          </a:p>
          <a:p>
            <a:pPr marL="171450" indent="-171450">
              <a:buFont typeface="Arial" panose="020B0604020202020204" pitchFamily="34" charset="0"/>
              <a:buChar char="•"/>
            </a:pPr>
            <a:r>
              <a:rPr lang="en-GB" dirty="0"/>
              <a:t>Make sure you follow their careers pages on </a:t>
            </a:r>
            <a:r>
              <a:rPr lang="en-GB" b="1" dirty="0"/>
              <a:t>social media</a:t>
            </a:r>
            <a:r>
              <a:rPr lang="en-GB" dirty="0"/>
              <a:t> using Facebook, Twitter and Instagram too as they will probably use this as a way to promote their vacancies.</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will be even more important for staying on top of alerts and updates about recruitment whilst the impact of the Coronavirus pandemic is ongoing. Employers will be using these platforms to update potential applicants. </a:t>
            </a:r>
          </a:p>
          <a:p>
            <a:endParaRPr lang="en-GB" dirty="0"/>
          </a:p>
          <a:p>
            <a:pPr marL="171450" indent="-171450">
              <a:buFont typeface="Arial" panose="020B0604020202020204" pitchFamily="34" charset="0"/>
              <a:buChar char="•"/>
            </a:pPr>
            <a:r>
              <a:rPr lang="en-GB" dirty="0"/>
              <a:t>We have spoken to lots of apprentices and quite often, they will say that they actually heard about their job through a </a:t>
            </a:r>
            <a:r>
              <a:rPr lang="en-GB" b="1" dirty="0"/>
              <a:t>family member or friend</a:t>
            </a:r>
            <a:r>
              <a:rPr lang="en-GB" dirty="0"/>
              <a:t>. So make sure you tell everyone you can think of that you’re looking for an apprenticeship and you never know what might come through!</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lots of other job search sites out there, including Vacancy Snapshot where you can flick through online interactive profiles for some of the UK’s top apprentice employers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Definitely spend some time looking into the different types of employers. There will be a real mix from your local council who might have a jobs page for young people, through to bigger recruitment sites too.</a:t>
            </a:r>
          </a:p>
          <a:p>
            <a:pPr marL="171450" indent="-171450">
              <a:buFont typeface="Arial" panose="020B0604020202020204" pitchFamily="34" charset="0"/>
              <a:buChar char="•"/>
            </a:pP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6AF8213-08AA-4A42-BD7E-4CC9E6DE6257}" type="slidenum">
              <a:rPr lang="en-US" smtClean="0"/>
              <a:t>9</a:t>
            </a:fld>
            <a:endParaRPr lang="en-US"/>
          </a:p>
        </p:txBody>
      </p:sp>
    </p:spTree>
    <p:extLst>
      <p:ext uri="{BB962C8B-B14F-4D97-AF65-F5344CB8AC3E}">
        <p14:creationId xmlns:p14="http://schemas.microsoft.com/office/powerpoint/2010/main" val="89145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Do you have any questions?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Presenter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Virtual – remember to encourage individuals to use the chat facility if they would like to ask a question but would not like to be unmuted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Activity</a:t>
            </a:r>
            <a:r>
              <a:rPr lang="en-GB" b="1" baseline="0" dirty="0"/>
              <a:t> idea: Face to face - Offer a small box of chocolates / packet of sweets for whoever has the best question</a:t>
            </a:r>
            <a:endParaRPr lang="en-GB" b="1"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5A29D-C0B9-41C6-BEC0-29DFAAEEA4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8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4896-01F4-4062-9C1A-2F0D0D8E1A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4D8864-5C67-4BDE-A5C1-438E440AD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1C1E45-617A-4897-8682-A408EF97A101}"/>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5" name="Footer Placeholder 4">
            <a:extLst>
              <a:ext uri="{FF2B5EF4-FFF2-40B4-BE49-F238E27FC236}">
                <a16:creationId xmlns:a16="http://schemas.microsoft.com/office/drawing/2014/main" id="{7485B569-BAE9-4CE3-B723-206FADDF8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48F469-DA39-49C4-9C56-670C1E6A5C0B}"/>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315385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EC9E-BB9E-4913-A213-FAF9EE8AD8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C79362-959B-4213-BF95-1E4022029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2ABDF3-CC64-4888-9402-F2F3DDF8C431}"/>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5" name="Footer Placeholder 4">
            <a:extLst>
              <a:ext uri="{FF2B5EF4-FFF2-40B4-BE49-F238E27FC236}">
                <a16:creationId xmlns:a16="http://schemas.microsoft.com/office/drawing/2014/main" id="{911646DA-7D50-4B11-8F59-50D011F901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633AAD-F1DA-462D-8B98-62ADEDFD51B1}"/>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194978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70B82F-E96C-493D-84C6-B734C89FB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D2FB75-AB26-4410-A3A7-1791305A9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804CA9-5D9E-480D-BDC5-4651F19E0A31}"/>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5" name="Footer Placeholder 4">
            <a:extLst>
              <a:ext uri="{FF2B5EF4-FFF2-40B4-BE49-F238E27FC236}">
                <a16:creationId xmlns:a16="http://schemas.microsoft.com/office/drawing/2014/main" id="{740C1E5E-2C3C-40C3-9D66-5D7B3930D1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76134-AB65-4C76-AD4A-48BFE05A2AA3}"/>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303135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ov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9376" y="368661"/>
            <a:ext cx="6144683" cy="720197"/>
          </a:xfrm>
          <a:ln>
            <a:noFill/>
          </a:ln>
        </p:spPr>
        <p:txBody>
          <a:bodyPr wrap="square" lIns="0" tIns="0" rIns="0" bIns="0" anchor="t" anchorCtr="0">
            <a:spAutoFit/>
          </a:bodyPr>
          <a:lstStyle>
            <a:lvl1pPr algn="l">
              <a:defRPr sz="2600" b="1">
                <a:ln>
                  <a:noFill/>
                </a:ln>
                <a:solidFill>
                  <a:srgbClr val="E16D22"/>
                </a:solidFill>
                <a:latin typeface="Arial" pitchFamily="34" charset="0"/>
                <a:cs typeface="Arial" pitchFamily="34" charset="0"/>
              </a:defRPr>
            </a:lvl1pPr>
          </a:lstStyle>
          <a:p>
            <a:r>
              <a:rPr lang="en-US"/>
              <a:t>Click to edit </a:t>
            </a:r>
            <a:br>
              <a:rPr lang="en-US"/>
            </a:br>
            <a:r>
              <a:rPr lang="en-US"/>
              <a:t>Master title style</a:t>
            </a:r>
            <a:endParaRPr lang="en-GB"/>
          </a:p>
        </p:txBody>
      </p:sp>
      <p:sp>
        <p:nvSpPr>
          <p:cNvPr id="6" name="Rectangle 5">
            <a:extLst>
              <a:ext uri="{FF2B5EF4-FFF2-40B4-BE49-F238E27FC236}">
                <a16:creationId xmlns:a16="http://schemas.microsoft.com/office/drawing/2014/main" id="{8096E83E-6D83-4395-8329-FD3E12CA78B8}"/>
              </a:ext>
            </a:extLst>
          </p:cNvPr>
          <p:cNvSpPr/>
          <p:nvPr userDrawn="1"/>
        </p:nvSpPr>
        <p:spPr>
          <a:xfrm>
            <a:off x="0" y="6720318"/>
            <a:ext cx="12192000" cy="137683"/>
          </a:xfrm>
          <a:prstGeom prst="rect">
            <a:avLst/>
          </a:prstGeom>
          <a:solidFill>
            <a:srgbClr val="258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5F0351B5-9947-4020-B29C-676E60477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381" y="5809227"/>
            <a:ext cx="1882588" cy="911090"/>
          </a:xfrm>
          <a:prstGeom prst="rect">
            <a:avLst/>
          </a:prstGeom>
        </p:spPr>
      </p:pic>
      <p:pic>
        <p:nvPicPr>
          <p:cNvPr id="8" name="Picture 7">
            <a:extLst>
              <a:ext uri="{FF2B5EF4-FFF2-40B4-BE49-F238E27FC236}">
                <a16:creationId xmlns:a16="http://schemas.microsoft.com/office/drawing/2014/main" id="{A73A8215-1CDB-4C08-A782-F2C8B144CE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27460" y="69956"/>
            <a:ext cx="2337723" cy="597408"/>
          </a:xfrm>
          <a:prstGeom prst="rect">
            <a:avLst/>
          </a:prstGeom>
        </p:spPr>
      </p:pic>
    </p:spTree>
    <p:extLst>
      <p:ext uri="{BB962C8B-B14F-4D97-AF65-F5344CB8AC3E}">
        <p14:creationId xmlns:p14="http://schemas.microsoft.com/office/powerpoint/2010/main" val="367565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80CBB-B435-49B9-8009-28B436A0CD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DC2701-9213-4E5E-835A-33C3ED1673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F31F74-7277-4176-B145-EAA1F866AB3D}"/>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5" name="Footer Placeholder 4">
            <a:extLst>
              <a:ext uri="{FF2B5EF4-FFF2-40B4-BE49-F238E27FC236}">
                <a16:creationId xmlns:a16="http://schemas.microsoft.com/office/drawing/2014/main" id="{F13B14FB-9036-47F9-967D-6205D9CEA7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0AF002-9919-4E62-AF4F-0CC252342FC9}"/>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104617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D86B-3DD8-4CA0-9A1A-6569A050B1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3B66AD-5446-48AA-9170-014A1741C5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BEF194-AF96-4E2B-9F20-4021A08D0174}"/>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5" name="Footer Placeholder 4">
            <a:extLst>
              <a:ext uri="{FF2B5EF4-FFF2-40B4-BE49-F238E27FC236}">
                <a16:creationId xmlns:a16="http://schemas.microsoft.com/office/drawing/2014/main" id="{429E7110-18CA-4566-8D0D-DC6A00209F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4A2EEA-B176-4182-98D6-E279B0CD7025}"/>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1844172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80A1-A5A8-402B-A328-14F0846802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98BDB2-45C8-4181-9A41-B4C8AB35ED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0BDCB2-681D-4731-8D40-53A342D7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22B70D-5C9B-40B4-B408-2D2A7BA937DC}"/>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6" name="Footer Placeholder 5">
            <a:extLst>
              <a:ext uri="{FF2B5EF4-FFF2-40B4-BE49-F238E27FC236}">
                <a16:creationId xmlns:a16="http://schemas.microsoft.com/office/drawing/2014/main" id="{B6D64E16-EA74-4F4D-A28B-09D7E1059A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EA37A0-ECB7-4CD5-9CBC-5D6072AB2AF5}"/>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114670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1DF2-3C10-43E3-817F-C8FF4A2885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E7AB08-A25D-416F-8FE4-17A84ED24B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0122DC-0F6A-4972-BB7F-E13BD7BBC8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43A14A-A6D2-4F83-8A58-EE8875D662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CB27CD-DB9E-4123-9B93-CF7E53BEF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4A739F-48B4-4E97-A7D4-D5DE1249901D}"/>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8" name="Footer Placeholder 7">
            <a:extLst>
              <a:ext uri="{FF2B5EF4-FFF2-40B4-BE49-F238E27FC236}">
                <a16:creationId xmlns:a16="http://schemas.microsoft.com/office/drawing/2014/main" id="{9D392D6E-2E80-4223-8FEF-C11C22C720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5A8F3B-BCF5-421A-BD92-9C63962EB9FC}"/>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177062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AE9B-19EB-4042-A79D-8B673DEF55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958C39-B4DC-46A8-A14D-18618837FD9C}"/>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4" name="Footer Placeholder 3">
            <a:extLst>
              <a:ext uri="{FF2B5EF4-FFF2-40B4-BE49-F238E27FC236}">
                <a16:creationId xmlns:a16="http://schemas.microsoft.com/office/drawing/2014/main" id="{BD624737-291A-4932-B1E9-3B705997ED3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FA4FAB-8F47-4294-89FC-D48FBDE6DF84}"/>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3657110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FF43E2-F43F-47C8-B1C4-C287F628D058}"/>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3" name="Footer Placeholder 2">
            <a:extLst>
              <a:ext uri="{FF2B5EF4-FFF2-40B4-BE49-F238E27FC236}">
                <a16:creationId xmlns:a16="http://schemas.microsoft.com/office/drawing/2014/main" id="{7364D8B2-6524-4F6C-9EC6-FE95C6E3A7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930C69-B6EF-479A-8615-8C12EEC05E9B}"/>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601136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C9F0-10F8-43BC-B5FF-1EAE055D7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FE2FF15-D721-4B12-9F01-BEE57CB2DA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AAF5EF-5C93-4A84-A95E-B38E6821E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498B4A-F6F2-4723-AD06-913951CC30F1}"/>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6" name="Footer Placeholder 5">
            <a:extLst>
              <a:ext uri="{FF2B5EF4-FFF2-40B4-BE49-F238E27FC236}">
                <a16:creationId xmlns:a16="http://schemas.microsoft.com/office/drawing/2014/main" id="{E873AD26-D98C-4EAB-A068-1923D51DE3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A659DC-E99A-4898-91D8-791AE23C5565}"/>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364630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7F03-B700-4FCB-9D15-3EF333698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62E29A4-B5F3-4E20-9D88-1F556CB095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DA7A5C-00FA-4546-8299-760768BAB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3666E-9C53-4147-8509-344935123D30}"/>
              </a:ext>
            </a:extLst>
          </p:cNvPr>
          <p:cNvSpPr>
            <a:spLocks noGrp="1"/>
          </p:cNvSpPr>
          <p:nvPr>
            <p:ph type="dt" sz="half" idx="10"/>
          </p:nvPr>
        </p:nvSpPr>
        <p:spPr/>
        <p:txBody>
          <a:bodyPr/>
          <a:lstStyle/>
          <a:p>
            <a:fld id="{4849670C-261F-4EF0-A242-DDC38843EF7B}" type="datetimeFigureOut">
              <a:rPr lang="en-GB" smtClean="0"/>
              <a:t>08/02/2021</a:t>
            </a:fld>
            <a:endParaRPr lang="en-GB"/>
          </a:p>
        </p:txBody>
      </p:sp>
      <p:sp>
        <p:nvSpPr>
          <p:cNvPr id="6" name="Footer Placeholder 5">
            <a:extLst>
              <a:ext uri="{FF2B5EF4-FFF2-40B4-BE49-F238E27FC236}">
                <a16:creationId xmlns:a16="http://schemas.microsoft.com/office/drawing/2014/main" id="{965173BD-9773-4AC8-BBC5-01F06EE85F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A6DB31-B579-4171-A92C-BA43F0CA89C4}"/>
              </a:ext>
            </a:extLst>
          </p:cNvPr>
          <p:cNvSpPr>
            <a:spLocks noGrp="1"/>
          </p:cNvSpPr>
          <p:nvPr>
            <p:ph type="sldNum" sz="quarter" idx="12"/>
          </p:nvPr>
        </p:nvSpPr>
        <p:spPr/>
        <p:txBody>
          <a:bodyPr/>
          <a:lstStyle/>
          <a:p>
            <a:fld id="{8FBCA537-64B0-47AE-8693-E8A9CD27A67A}" type="slidenum">
              <a:rPr lang="en-GB" smtClean="0"/>
              <a:t>‹#›</a:t>
            </a:fld>
            <a:endParaRPr lang="en-GB"/>
          </a:p>
        </p:txBody>
      </p:sp>
    </p:spTree>
    <p:extLst>
      <p:ext uri="{BB962C8B-B14F-4D97-AF65-F5344CB8AC3E}">
        <p14:creationId xmlns:p14="http://schemas.microsoft.com/office/powerpoint/2010/main" val="412837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038091-A1B9-430A-A101-08E39EBCA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D69842-DB2B-484E-8CE8-FBF78EC67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94DE2-9A60-42BD-96E4-0A9604C12D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49670C-261F-4EF0-A242-DDC38843EF7B}" type="datetimeFigureOut">
              <a:rPr lang="en-GB" smtClean="0"/>
              <a:t>08/02/2021</a:t>
            </a:fld>
            <a:endParaRPr lang="en-GB"/>
          </a:p>
        </p:txBody>
      </p:sp>
      <p:sp>
        <p:nvSpPr>
          <p:cNvPr id="5" name="Footer Placeholder 4">
            <a:extLst>
              <a:ext uri="{FF2B5EF4-FFF2-40B4-BE49-F238E27FC236}">
                <a16:creationId xmlns:a16="http://schemas.microsoft.com/office/drawing/2014/main" id="{E2EDCB45-097B-4786-8A78-9F799A66D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FAB879-535C-4A90-A939-75CC11A13A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CA537-64B0-47AE-8693-E8A9CD27A67A}" type="slidenum">
              <a:rPr lang="en-GB" smtClean="0"/>
              <a:t>‹#›</a:t>
            </a:fld>
            <a:endParaRPr lang="en-GB"/>
          </a:p>
        </p:txBody>
      </p:sp>
    </p:spTree>
    <p:extLst>
      <p:ext uri="{BB962C8B-B14F-4D97-AF65-F5344CB8AC3E}">
        <p14:creationId xmlns:p14="http://schemas.microsoft.com/office/powerpoint/2010/main" val="255704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www.redcar-cleveland.gov.uk/" TargetMode="External"/><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www.north-eastjobs.org.uk/" TargetMode="External"/><Relationship Id="rId5" Type="http://schemas.openxmlformats.org/officeDocument/2006/relationships/hyperlink" Target="https://www.gov.uk/find-apprenticeship" TargetMode="External"/><Relationship Id="rId4" Type="http://schemas.openxmlformats.org/officeDocument/2006/relationships/hyperlink" Target="https://www.gov.uk/find-traineeship" TargetMode="Externa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37D7-126B-4EA2-8A1F-4DDA27C6E9BC}"/>
              </a:ext>
            </a:extLst>
          </p:cNvPr>
          <p:cNvSpPr>
            <a:spLocks noGrp="1"/>
          </p:cNvSpPr>
          <p:nvPr>
            <p:ph type="ctrTitle"/>
          </p:nvPr>
        </p:nvSpPr>
        <p:spPr>
          <a:xfrm>
            <a:off x="1524000" y="1725679"/>
            <a:ext cx="9144000" cy="2387600"/>
          </a:xfrm>
        </p:spPr>
        <p:txBody>
          <a:bodyPr>
            <a:normAutofit/>
          </a:bodyPr>
          <a:lstStyle/>
          <a:p>
            <a:r>
              <a:rPr lang="en-GB" sz="9600" dirty="0"/>
              <a:t>Hayley Housam</a:t>
            </a:r>
          </a:p>
        </p:txBody>
      </p:sp>
      <p:sp>
        <p:nvSpPr>
          <p:cNvPr id="3" name="Subtitle 2">
            <a:extLst>
              <a:ext uri="{FF2B5EF4-FFF2-40B4-BE49-F238E27FC236}">
                <a16:creationId xmlns:a16="http://schemas.microsoft.com/office/drawing/2014/main" id="{42B704C2-31E8-4999-A845-B4E011982AD5}"/>
              </a:ext>
            </a:extLst>
          </p:cNvPr>
          <p:cNvSpPr>
            <a:spLocks noGrp="1"/>
          </p:cNvSpPr>
          <p:nvPr>
            <p:ph type="subTitle" idx="1"/>
          </p:nvPr>
        </p:nvSpPr>
        <p:spPr>
          <a:xfrm>
            <a:off x="1524000" y="4478732"/>
            <a:ext cx="9144000" cy="1655762"/>
          </a:xfrm>
        </p:spPr>
        <p:txBody>
          <a:bodyPr>
            <a:normAutofit/>
          </a:bodyPr>
          <a:lstStyle/>
          <a:p>
            <a:r>
              <a:rPr lang="en-GB" sz="6000" dirty="0"/>
              <a:t>Apprenticeship Co-Ordinator</a:t>
            </a:r>
          </a:p>
        </p:txBody>
      </p:sp>
      <p:pic>
        <p:nvPicPr>
          <p:cNvPr id="5" name="Picture 4">
            <a:extLst>
              <a:ext uri="{FF2B5EF4-FFF2-40B4-BE49-F238E27FC236}">
                <a16:creationId xmlns:a16="http://schemas.microsoft.com/office/drawing/2014/main" id="{86E1C19E-2200-403D-8EBC-57D72C8988C6}"/>
              </a:ext>
            </a:extLst>
          </p:cNvPr>
          <p:cNvPicPr>
            <a:picLocks noChangeAspect="1"/>
          </p:cNvPicPr>
          <p:nvPr/>
        </p:nvPicPr>
        <p:blipFill rotWithShape="1">
          <a:blip r:embed="rId2"/>
          <a:srcRect l="23377" t="68928" r="54199" b="22441"/>
          <a:stretch/>
        </p:blipFill>
        <p:spPr>
          <a:xfrm>
            <a:off x="1524000" y="384727"/>
            <a:ext cx="9263728" cy="1931436"/>
          </a:xfrm>
          <a:prstGeom prst="rect">
            <a:avLst/>
          </a:prstGeom>
        </p:spPr>
      </p:pic>
    </p:spTree>
    <p:extLst>
      <p:ext uri="{BB962C8B-B14F-4D97-AF65-F5344CB8AC3E}">
        <p14:creationId xmlns:p14="http://schemas.microsoft.com/office/powerpoint/2010/main" val="3877529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F999F-8687-43D2-A313-78851F4CF4BC}"/>
              </a:ext>
            </a:extLst>
          </p:cNvPr>
          <p:cNvPicPr>
            <a:picLocks noChangeAspect="1"/>
          </p:cNvPicPr>
          <p:nvPr/>
        </p:nvPicPr>
        <p:blipFill rotWithShape="1">
          <a:blip r:embed="rId2"/>
          <a:srcRect l="27274" t="30637" r="39612" b="23832"/>
          <a:stretch/>
        </p:blipFill>
        <p:spPr>
          <a:xfrm>
            <a:off x="801278" y="339365"/>
            <a:ext cx="10784264" cy="6061435"/>
          </a:xfrm>
          <a:prstGeom prst="rect">
            <a:avLst/>
          </a:prstGeom>
        </p:spPr>
      </p:pic>
    </p:spTree>
    <p:extLst>
      <p:ext uri="{BB962C8B-B14F-4D97-AF65-F5344CB8AC3E}">
        <p14:creationId xmlns:p14="http://schemas.microsoft.com/office/powerpoint/2010/main" val="129973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D79A0-2F91-473D-BAEC-5982A0899878}"/>
              </a:ext>
            </a:extLst>
          </p:cNvPr>
          <p:cNvSpPr>
            <a:spLocks noGrp="1"/>
          </p:cNvSpPr>
          <p:nvPr>
            <p:ph type="sldNum" sz="quarter" idx="4294967295"/>
          </p:nvPr>
        </p:nvSpPr>
        <p:spPr>
          <a:xfrm>
            <a:off x="10415588" y="6492876"/>
            <a:ext cx="252412" cy="366713"/>
          </a:xfrm>
        </p:spPr>
        <p:txBody>
          <a:bodyPr/>
          <a:lstStyle/>
          <a:p>
            <a:pPr>
              <a:defRPr/>
            </a:pPr>
            <a:fld id="{A7E25D06-9882-4E46-9327-9B5A73CDC15E}" type="slidenum">
              <a:rPr lang="en-US" sz="1000">
                <a:solidFill>
                  <a:srgbClr val="000000"/>
                </a:solidFill>
                <a:latin typeface="Arial" pitchFamily="34" charset="0"/>
                <a:cs typeface="Arial" pitchFamily="34" charset="0"/>
              </a:rPr>
              <a:pPr>
                <a:defRPr/>
              </a:pPr>
              <a:t>11</a:t>
            </a:fld>
            <a:endParaRPr lang="en-US" sz="1000">
              <a:solidFill>
                <a:srgbClr val="000000"/>
              </a:solidFill>
              <a:latin typeface="Arial" pitchFamily="34" charset="0"/>
              <a:cs typeface="Arial" pitchFamily="34" charset="0"/>
            </a:endParaRPr>
          </a:p>
        </p:txBody>
      </p:sp>
      <p:pic>
        <p:nvPicPr>
          <p:cNvPr id="6" name="Picture 5" descr="A close up of a logo&#10;&#10;Description automatically generated">
            <a:extLst>
              <a:ext uri="{FF2B5EF4-FFF2-40B4-BE49-F238E27FC236}">
                <a16:creationId xmlns:a16="http://schemas.microsoft.com/office/drawing/2014/main" id="{FD68D281-7D19-4758-B4EA-97FFB42C6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353" y="1346353"/>
            <a:ext cx="4165295" cy="4165295"/>
          </a:xfrm>
          <a:prstGeom prst="rect">
            <a:avLst/>
          </a:prstGeom>
        </p:spPr>
      </p:pic>
      <p:sp>
        <p:nvSpPr>
          <p:cNvPr id="5" name="Rectangle 4">
            <a:extLst>
              <a:ext uri="{FF2B5EF4-FFF2-40B4-BE49-F238E27FC236}">
                <a16:creationId xmlns:a16="http://schemas.microsoft.com/office/drawing/2014/main" id="{0DB8E5F3-97E9-40A8-9841-4DDABCDCC297}"/>
              </a:ext>
            </a:extLst>
          </p:cNvPr>
          <p:cNvSpPr/>
          <p:nvPr/>
        </p:nvSpPr>
        <p:spPr>
          <a:xfrm>
            <a:off x="1524000" y="6720318"/>
            <a:ext cx="9144000" cy="137683"/>
          </a:xfrm>
          <a:prstGeom prst="rect">
            <a:avLst/>
          </a:prstGeom>
          <a:solidFill>
            <a:srgbClr val="258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7" name="Rectangle 6">
            <a:extLst>
              <a:ext uri="{FF2B5EF4-FFF2-40B4-BE49-F238E27FC236}">
                <a16:creationId xmlns:a16="http://schemas.microsoft.com/office/drawing/2014/main" id="{F630082C-2BF6-4EBB-A40E-5B42A82BB666}"/>
              </a:ext>
            </a:extLst>
          </p:cNvPr>
          <p:cNvSpPr/>
          <p:nvPr/>
        </p:nvSpPr>
        <p:spPr>
          <a:xfrm>
            <a:off x="234825" y="4183556"/>
            <a:ext cx="2951434" cy="24654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
        <p:nvSpPr>
          <p:cNvPr id="9" name="Rectangle 8">
            <a:extLst>
              <a:ext uri="{FF2B5EF4-FFF2-40B4-BE49-F238E27FC236}">
                <a16:creationId xmlns:a16="http://schemas.microsoft.com/office/drawing/2014/main" id="{B379FA00-8275-46DC-9560-92820F50DD03}"/>
              </a:ext>
            </a:extLst>
          </p:cNvPr>
          <p:cNvSpPr/>
          <p:nvPr/>
        </p:nvSpPr>
        <p:spPr>
          <a:xfrm>
            <a:off x="9066077" y="0"/>
            <a:ext cx="2951434" cy="24654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Tree>
    <p:extLst>
      <p:ext uri="{BB962C8B-B14F-4D97-AF65-F5344CB8AC3E}">
        <p14:creationId xmlns:p14="http://schemas.microsoft.com/office/powerpoint/2010/main" val="23936704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24E9-C893-4970-BFB1-E406E7BE73D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4F4FCD4-3CC4-4BF1-B619-772169353A70}"/>
              </a:ext>
            </a:extLst>
          </p:cNvPr>
          <p:cNvSpPr>
            <a:spLocks noGrp="1"/>
          </p:cNvSpPr>
          <p:nvPr>
            <p:ph type="subTitle" idx="1"/>
          </p:nvPr>
        </p:nvSpPr>
        <p:spPr/>
        <p:txBody>
          <a:bodyPr/>
          <a:lstStyle/>
          <a:p>
            <a:endParaRPr lang="en-GB"/>
          </a:p>
        </p:txBody>
      </p:sp>
      <p:pic>
        <p:nvPicPr>
          <p:cNvPr id="9" name="Picture 8">
            <a:extLst>
              <a:ext uri="{FF2B5EF4-FFF2-40B4-BE49-F238E27FC236}">
                <a16:creationId xmlns:a16="http://schemas.microsoft.com/office/drawing/2014/main" id="{4E09ABC9-6EAB-496C-84F5-29996B443481}"/>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5573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F0351B5-9947-4020-B29C-676E60477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460" y="5921833"/>
            <a:ext cx="1392277" cy="789904"/>
          </a:xfrm>
          <a:prstGeom prst="rect">
            <a:avLst/>
          </a:prstGeom>
        </p:spPr>
      </p:pic>
      <p:sp>
        <p:nvSpPr>
          <p:cNvPr id="2" name="Title 1"/>
          <p:cNvSpPr>
            <a:spLocks noGrp="1"/>
          </p:cNvSpPr>
          <p:nvPr>
            <p:ph type="ctrTitle"/>
          </p:nvPr>
        </p:nvSpPr>
        <p:spPr>
          <a:xfrm>
            <a:off x="1883532" y="368660"/>
            <a:ext cx="5724636" cy="360099"/>
          </a:xfrm>
        </p:spPr>
        <p:txBody>
          <a:bodyPr/>
          <a:lstStyle/>
          <a:p>
            <a:r>
              <a:rPr lang="en-GB" dirty="0">
                <a:solidFill>
                  <a:srgbClr val="2F8FD1"/>
                </a:solidFill>
              </a:rPr>
              <a:t>What are apprenticeships?</a:t>
            </a:r>
          </a:p>
        </p:txBody>
      </p:sp>
      <p:grpSp>
        <p:nvGrpSpPr>
          <p:cNvPr id="65" name="Group 64">
            <a:extLst>
              <a:ext uri="{FF2B5EF4-FFF2-40B4-BE49-F238E27FC236}">
                <a16:creationId xmlns:a16="http://schemas.microsoft.com/office/drawing/2014/main" id="{C8D6FC64-3023-4CD7-A6C7-21D9C63B1894}"/>
              </a:ext>
            </a:extLst>
          </p:cNvPr>
          <p:cNvGrpSpPr/>
          <p:nvPr/>
        </p:nvGrpSpPr>
        <p:grpSpPr>
          <a:xfrm>
            <a:off x="1456191" y="4900549"/>
            <a:ext cx="2437667" cy="853315"/>
            <a:chOff x="7231532" y="4691614"/>
            <a:chExt cx="2437667" cy="853315"/>
          </a:xfrm>
        </p:grpSpPr>
        <p:grpSp>
          <p:nvGrpSpPr>
            <p:cNvPr id="66" name="Group 65">
              <a:extLst>
                <a:ext uri="{FF2B5EF4-FFF2-40B4-BE49-F238E27FC236}">
                  <a16:creationId xmlns:a16="http://schemas.microsoft.com/office/drawing/2014/main" id="{187BACEC-A020-44C5-9D04-32AC293C5D56}"/>
                </a:ext>
              </a:extLst>
            </p:cNvPr>
            <p:cNvGrpSpPr/>
            <p:nvPr/>
          </p:nvGrpSpPr>
          <p:grpSpPr>
            <a:xfrm>
              <a:off x="7231532" y="4691614"/>
              <a:ext cx="2437667" cy="853315"/>
              <a:chOff x="1240169" y="1651346"/>
              <a:chExt cx="2437667" cy="853315"/>
            </a:xfrm>
          </p:grpSpPr>
          <p:sp>
            <p:nvSpPr>
              <p:cNvPr id="70" name="Oval 69">
                <a:extLst>
                  <a:ext uri="{FF2B5EF4-FFF2-40B4-BE49-F238E27FC236}">
                    <a16:creationId xmlns:a16="http://schemas.microsoft.com/office/drawing/2014/main" id="{C9425CD3-6BF2-4D85-A588-08C4AB559D37}"/>
                  </a:ext>
                </a:extLst>
              </p:cNvPr>
              <p:cNvSpPr/>
              <p:nvPr/>
            </p:nvSpPr>
            <p:spPr>
              <a:xfrm>
                <a:off x="2175539" y="1651346"/>
                <a:ext cx="566928" cy="567633"/>
              </a:xfrm>
              <a:prstGeom prst="ellipse">
                <a:avLst/>
              </a:prstGeom>
              <a:noFill/>
              <a:ln w="19050">
                <a:solidFill>
                  <a:srgbClr val="2F8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614C4555-3CE3-4513-893C-EF76EBB9281E}"/>
                  </a:ext>
                </a:extLst>
              </p:cNvPr>
              <p:cNvSpPr txBox="1"/>
              <p:nvPr/>
            </p:nvSpPr>
            <p:spPr>
              <a:xfrm>
                <a:off x="1240169" y="2217210"/>
                <a:ext cx="2437667" cy="287451"/>
              </a:xfrm>
              <a:prstGeom prst="rect">
                <a:avLst/>
              </a:prstGeom>
              <a:noFill/>
            </p:spPr>
            <p:txBody>
              <a:bodyPr wrap="square" rtlCol="0">
                <a:spAutoFit/>
              </a:bodyPr>
              <a:lstStyle/>
              <a:p>
                <a:pPr algn="ctr">
                  <a:lnSpc>
                    <a:spcPct val="130000"/>
                  </a:lnSpc>
                </a:pP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Earn a wage</a:t>
                </a:r>
              </a:p>
            </p:txBody>
          </p:sp>
        </p:grpSp>
        <p:grpSp>
          <p:nvGrpSpPr>
            <p:cNvPr id="67" name="Group 85">
              <a:extLst>
                <a:ext uri="{FF2B5EF4-FFF2-40B4-BE49-F238E27FC236}">
                  <a16:creationId xmlns:a16="http://schemas.microsoft.com/office/drawing/2014/main" id="{DD8C47C1-D0CF-4408-A7C7-D6624B9440D0}"/>
                </a:ext>
              </a:extLst>
            </p:cNvPr>
            <p:cNvGrpSpPr/>
            <p:nvPr/>
          </p:nvGrpSpPr>
          <p:grpSpPr>
            <a:xfrm>
              <a:off x="8279117" y="4746965"/>
              <a:ext cx="342496" cy="455162"/>
              <a:chOff x="5575100" y="3734191"/>
              <a:chExt cx="315602" cy="419419"/>
            </a:xfrm>
            <a:solidFill>
              <a:srgbClr val="F6510A"/>
            </a:solidFill>
          </p:grpSpPr>
          <p:sp>
            <p:nvSpPr>
              <p:cNvPr id="68" name="Freeform 108">
                <a:extLst>
                  <a:ext uri="{FF2B5EF4-FFF2-40B4-BE49-F238E27FC236}">
                    <a16:creationId xmlns:a16="http://schemas.microsoft.com/office/drawing/2014/main" id="{335A8A69-0E90-4E1F-BDC0-2427C294B947}"/>
                  </a:ext>
                </a:extLst>
              </p:cNvPr>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solidFill>
                <a:srgbClr val="2F8FD1"/>
              </a:solidFill>
              <a:ln w="9525">
                <a:solidFill>
                  <a:srgbClr val="2F8FD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09">
                <a:extLst>
                  <a:ext uri="{FF2B5EF4-FFF2-40B4-BE49-F238E27FC236}">
                    <a16:creationId xmlns:a16="http://schemas.microsoft.com/office/drawing/2014/main" id="{980DF708-FC88-49EA-BE6F-CEC5F77B40CD}"/>
                  </a:ext>
                </a:extLst>
              </p:cNvPr>
              <p:cNvSpPr>
                <a:spLocks/>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solidFill>
                <a:srgbClr val="2F8FD1"/>
              </a:solidFill>
              <a:ln w="9525">
                <a:solidFill>
                  <a:srgbClr val="2F8FD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72" name="Group 71">
            <a:extLst>
              <a:ext uri="{FF2B5EF4-FFF2-40B4-BE49-F238E27FC236}">
                <a16:creationId xmlns:a16="http://schemas.microsoft.com/office/drawing/2014/main" id="{DCDDD213-042D-49DB-88EB-3980EACD1610}"/>
              </a:ext>
            </a:extLst>
          </p:cNvPr>
          <p:cNvGrpSpPr/>
          <p:nvPr/>
        </p:nvGrpSpPr>
        <p:grpSpPr>
          <a:xfrm>
            <a:off x="8033611" y="4840449"/>
            <a:ext cx="2437667" cy="996751"/>
            <a:chOff x="-433895" y="2294673"/>
            <a:chExt cx="2437667" cy="996751"/>
          </a:xfrm>
        </p:grpSpPr>
        <p:grpSp>
          <p:nvGrpSpPr>
            <p:cNvPr id="73" name="Group 72">
              <a:extLst>
                <a:ext uri="{FF2B5EF4-FFF2-40B4-BE49-F238E27FC236}">
                  <a16:creationId xmlns:a16="http://schemas.microsoft.com/office/drawing/2014/main" id="{0B203096-928B-4C1C-9151-B918423B3ABF}"/>
                </a:ext>
              </a:extLst>
            </p:cNvPr>
            <p:cNvGrpSpPr/>
            <p:nvPr/>
          </p:nvGrpSpPr>
          <p:grpSpPr>
            <a:xfrm>
              <a:off x="-433895" y="2294673"/>
              <a:ext cx="2437667" cy="996751"/>
              <a:chOff x="1240169" y="1651346"/>
              <a:chExt cx="2437667" cy="996751"/>
            </a:xfrm>
          </p:grpSpPr>
          <p:sp>
            <p:nvSpPr>
              <p:cNvPr id="75" name="Oval 74">
                <a:extLst>
                  <a:ext uri="{FF2B5EF4-FFF2-40B4-BE49-F238E27FC236}">
                    <a16:creationId xmlns:a16="http://schemas.microsoft.com/office/drawing/2014/main" id="{80D52645-2CAD-4883-AAE8-EE498379BCF0}"/>
                  </a:ext>
                </a:extLst>
              </p:cNvPr>
              <p:cNvSpPr/>
              <p:nvPr/>
            </p:nvSpPr>
            <p:spPr>
              <a:xfrm>
                <a:off x="2175539" y="1651346"/>
                <a:ext cx="566928" cy="567633"/>
              </a:xfrm>
              <a:prstGeom prst="ellipse">
                <a:avLst/>
              </a:prstGeom>
              <a:noFill/>
              <a:ln w="19050">
                <a:solidFill>
                  <a:srgbClr val="2F8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618CA0A5-2012-4B67-B297-AC777D9D8DAB}"/>
                  </a:ext>
                </a:extLst>
              </p:cNvPr>
              <p:cNvSpPr txBox="1"/>
              <p:nvPr/>
            </p:nvSpPr>
            <p:spPr>
              <a:xfrm>
                <a:off x="1240169" y="2217210"/>
                <a:ext cx="2437667" cy="430887"/>
              </a:xfrm>
              <a:prstGeom prst="rect">
                <a:avLst/>
              </a:prstGeom>
              <a:noFill/>
            </p:spPr>
            <p:txBody>
              <a:bodyPr wrap="square" rtlCol="0">
                <a:spAutoFit/>
              </a:bodyPr>
              <a:lstStyle/>
              <a:p>
                <a:pPr algn="ct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Real job with </a:t>
                </a:r>
                <a:b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b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real responsibilities</a:t>
                </a:r>
              </a:p>
            </p:txBody>
          </p:sp>
        </p:grpSp>
        <p:sp>
          <p:nvSpPr>
            <p:cNvPr id="74" name="Freeform 23">
              <a:extLst>
                <a:ext uri="{FF2B5EF4-FFF2-40B4-BE49-F238E27FC236}">
                  <a16:creationId xmlns:a16="http://schemas.microsoft.com/office/drawing/2014/main" id="{37A99D43-E0E8-40AE-BB17-A31F2E98F60B}"/>
                </a:ext>
              </a:extLst>
            </p:cNvPr>
            <p:cNvSpPr>
              <a:spLocks noEditPoints="1"/>
            </p:cNvSpPr>
            <p:nvPr/>
          </p:nvSpPr>
          <p:spPr bwMode="auto">
            <a:xfrm>
              <a:off x="579889" y="2415276"/>
              <a:ext cx="410096" cy="340246"/>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2F8FD1"/>
            </a:solidFill>
            <a:ln w="9525">
              <a:solidFill>
                <a:srgbClr val="2F8FD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7" name="Group 76">
            <a:extLst>
              <a:ext uri="{FF2B5EF4-FFF2-40B4-BE49-F238E27FC236}">
                <a16:creationId xmlns:a16="http://schemas.microsoft.com/office/drawing/2014/main" id="{381FC6D2-737F-4566-9068-279D8CB13BC1}"/>
              </a:ext>
            </a:extLst>
          </p:cNvPr>
          <p:cNvGrpSpPr/>
          <p:nvPr/>
        </p:nvGrpSpPr>
        <p:grpSpPr>
          <a:xfrm>
            <a:off x="6345727" y="4868499"/>
            <a:ext cx="2437667" cy="996751"/>
            <a:chOff x="-396552" y="3720924"/>
            <a:chExt cx="2437667" cy="996751"/>
          </a:xfrm>
        </p:grpSpPr>
        <p:grpSp>
          <p:nvGrpSpPr>
            <p:cNvPr id="78" name="Group 77">
              <a:extLst>
                <a:ext uri="{FF2B5EF4-FFF2-40B4-BE49-F238E27FC236}">
                  <a16:creationId xmlns:a16="http://schemas.microsoft.com/office/drawing/2014/main" id="{56F07347-A8D8-4E79-BE06-AF978907032B}"/>
                </a:ext>
              </a:extLst>
            </p:cNvPr>
            <p:cNvGrpSpPr/>
            <p:nvPr/>
          </p:nvGrpSpPr>
          <p:grpSpPr>
            <a:xfrm>
              <a:off x="-396552" y="3720924"/>
              <a:ext cx="2437667" cy="996751"/>
              <a:chOff x="1240169" y="1651346"/>
              <a:chExt cx="2437667" cy="996751"/>
            </a:xfrm>
          </p:grpSpPr>
          <p:sp>
            <p:nvSpPr>
              <p:cNvPr id="83" name="Oval 82">
                <a:extLst>
                  <a:ext uri="{FF2B5EF4-FFF2-40B4-BE49-F238E27FC236}">
                    <a16:creationId xmlns:a16="http://schemas.microsoft.com/office/drawing/2014/main" id="{6B2AE521-C87E-497E-AA2F-28F1891C61E9}"/>
                  </a:ext>
                </a:extLst>
              </p:cNvPr>
              <p:cNvSpPr/>
              <p:nvPr/>
            </p:nvSpPr>
            <p:spPr>
              <a:xfrm>
                <a:off x="2175539" y="1651346"/>
                <a:ext cx="566928" cy="567633"/>
              </a:xfrm>
              <a:prstGeom prst="ellipse">
                <a:avLst/>
              </a:prstGeom>
              <a:noFill/>
              <a:ln w="19050">
                <a:solidFill>
                  <a:srgbClr val="2F8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05070B00-CCE2-41ED-8F9F-B5E0EE6E64DC}"/>
                  </a:ext>
                </a:extLst>
              </p:cNvPr>
              <p:cNvSpPr txBox="1"/>
              <p:nvPr/>
            </p:nvSpPr>
            <p:spPr>
              <a:xfrm>
                <a:off x="1240169" y="2217210"/>
                <a:ext cx="2437667" cy="430887"/>
              </a:xfrm>
              <a:prstGeom prst="rect">
                <a:avLst/>
              </a:prstGeom>
              <a:noFill/>
            </p:spPr>
            <p:txBody>
              <a:bodyPr wrap="square" rtlCol="0">
                <a:spAutoFit/>
              </a:bodyPr>
              <a:lstStyle/>
              <a:p>
                <a:pPr algn="ct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Contract of employment</a:t>
                </a:r>
              </a:p>
              <a:p>
                <a:pPr algn="ct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including holiday pay</a:t>
                </a:r>
              </a:p>
            </p:txBody>
          </p:sp>
        </p:grpSp>
        <p:grpSp>
          <p:nvGrpSpPr>
            <p:cNvPr id="79" name="Group 77">
              <a:extLst>
                <a:ext uri="{FF2B5EF4-FFF2-40B4-BE49-F238E27FC236}">
                  <a16:creationId xmlns:a16="http://schemas.microsoft.com/office/drawing/2014/main" id="{6F0AE385-3720-40B9-9B47-80ED1570E058}"/>
                </a:ext>
              </a:extLst>
            </p:cNvPr>
            <p:cNvGrpSpPr/>
            <p:nvPr/>
          </p:nvGrpSpPr>
          <p:grpSpPr>
            <a:xfrm>
              <a:off x="625120" y="3852887"/>
              <a:ext cx="394322" cy="301938"/>
              <a:chOff x="5552261" y="1554043"/>
              <a:chExt cx="363359" cy="278229"/>
            </a:xfrm>
            <a:solidFill>
              <a:srgbClr val="F6510A"/>
            </a:solidFill>
          </p:grpSpPr>
          <p:sp>
            <p:nvSpPr>
              <p:cNvPr id="80" name="Freeform 96">
                <a:extLst>
                  <a:ext uri="{FF2B5EF4-FFF2-40B4-BE49-F238E27FC236}">
                    <a16:creationId xmlns:a16="http://schemas.microsoft.com/office/drawing/2014/main" id="{79C74613-1FC9-4F89-93DB-90246F2A49E9}"/>
                  </a:ext>
                </a:extLst>
              </p:cNvPr>
              <p:cNvSpPr>
                <a:spLocks/>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solidFill>
                <a:srgbClr val="2F8FD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97">
                <a:extLst>
                  <a:ext uri="{FF2B5EF4-FFF2-40B4-BE49-F238E27FC236}">
                    <a16:creationId xmlns:a16="http://schemas.microsoft.com/office/drawing/2014/main" id="{2C844AA8-3162-4442-B869-ACB93FBA0D04}"/>
                  </a:ext>
                </a:extLst>
              </p:cNvPr>
              <p:cNvSpPr>
                <a:spLocks noEditPoints="1"/>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solidFill>
                <a:srgbClr val="2F8FD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98">
                <a:extLst>
                  <a:ext uri="{FF2B5EF4-FFF2-40B4-BE49-F238E27FC236}">
                    <a16:creationId xmlns:a16="http://schemas.microsoft.com/office/drawing/2014/main" id="{C8A6C4C1-44BD-48A2-90DA-9FBEC8AB8AFC}"/>
                  </a:ext>
                </a:extLst>
              </p:cNvPr>
              <p:cNvSpPr>
                <a:spLocks noChangeArrowheads="1"/>
              </p:cNvSpPr>
              <p:nvPr/>
            </p:nvSpPr>
            <p:spPr bwMode="auto">
              <a:xfrm>
                <a:off x="5710062" y="1715997"/>
                <a:ext cx="45679" cy="186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85" name="Group 84">
            <a:extLst>
              <a:ext uri="{FF2B5EF4-FFF2-40B4-BE49-F238E27FC236}">
                <a16:creationId xmlns:a16="http://schemas.microsoft.com/office/drawing/2014/main" id="{A2AF70D8-26BC-4B34-A842-31062EA6609C}"/>
              </a:ext>
            </a:extLst>
          </p:cNvPr>
          <p:cNvGrpSpPr/>
          <p:nvPr/>
        </p:nvGrpSpPr>
        <p:grpSpPr>
          <a:xfrm>
            <a:off x="4545365" y="4873893"/>
            <a:ext cx="2437667" cy="996751"/>
            <a:chOff x="7102510" y="3155703"/>
            <a:chExt cx="2437667" cy="996751"/>
          </a:xfrm>
        </p:grpSpPr>
        <p:grpSp>
          <p:nvGrpSpPr>
            <p:cNvPr id="86" name="Group 85">
              <a:extLst>
                <a:ext uri="{FF2B5EF4-FFF2-40B4-BE49-F238E27FC236}">
                  <a16:creationId xmlns:a16="http://schemas.microsoft.com/office/drawing/2014/main" id="{F4F8A96D-0C27-40F0-A147-5D11C4EE63D6}"/>
                </a:ext>
              </a:extLst>
            </p:cNvPr>
            <p:cNvGrpSpPr/>
            <p:nvPr/>
          </p:nvGrpSpPr>
          <p:grpSpPr>
            <a:xfrm>
              <a:off x="7102510" y="3155703"/>
              <a:ext cx="2437667" cy="996751"/>
              <a:chOff x="1240169" y="1651346"/>
              <a:chExt cx="2437667" cy="996751"/>
            </a:xfrm>
          </p:grpSpPr>
          <p:sp>
            <p:nvSpPr>
              <p:cNvPr id="88" name="Oval 87">
                <a:extLst>
                  <a:ext uri="{FF2B5EF4-FFF2-40B4-BE49-F238E27FC236}">
                    <a16:creationId xmlns:a16="http://schemas.microsoft.com/office/drawing/2014/main" id="{15448B53-9122-44C0-89FC-2AB17771F035}"/>
                  </a:ext>
                </a:extLst>
              </p:cNvPr>
              <p:cNvSpPr/>
              <p:nvPr/>
            </p:nvSpPr>
            <p:spPr>
              <a:xfrm>
                <a:off x="2175539" y="1651346"/>
                <a:ext cx="566928" cy="567633"/>
              </a:xfrm>
              <a:prstGeom prst="ellipse">
                <a:avLst/>
              </a:prstGeom>
              <a:noFill/>
              <a:ln w="19050">
                <a:solidFill>
                  <a:srgbClr val="2F8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E59C990-1035-425E-AF5A-92A8FE26D8CA}"/>
                  </a:ext>
                </a:extLst>
              </p:cNvPr>
              <p:cNvSpPr txBox="1"/>
              <p:nvPr/>
            </p:nvSpPr>
            <p:spPr>
              <a:xfrm>
                <a:off x="1240169" y="2217210"/>
                <a:ext cx="2437667" cy="430887"/>
              </a:xfrm>
              <a:prstGeom prst="rect">
                <a:avLst/>
              </a:prstGeom>
              <a:noFill/>
            </p:spPr>
            <p:txBody>
              <a:bodyPr wrap="square" rtlCol="0">
                <a:spAutoFit/>
              </a:bodyPr>
              <a:lstStyle/>
              <a:p>
                <a:pPr algn="ct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Study towards a</a:t>
                </a:r>
              </a:p>
              <a:p>
                <a:pPr algn="ct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job related qualification</a:t>
                </a:r>
              </a:p>
            </p:txBody>
          </p:sp>
        </p:grpSp>
        <p:sp>
          <p:nvSpPr>
            <p:cNvPr id="87" name="Freeform 33">
              <a:extLst>
                <a:ext uri="{FF2B5EF4-FFF2-40B4-BE49-F238E27FC236}">
                  <a16:creationId xmlns:a16="http://schemas.microsoft.com/office/drawing/2014/main" id="{FF044416-A167-4DB2-BF3E-8AB97B895B6E}"/>
                </a:ext>
              </a:extLst>
            </p:cNvPr>
            <p:cNvSpPr>
              <a:spLocks noEditPoints="1"/>
            </p:cNvSpPr>
            <p:nvPr/>
          </p:nvSpPr>
          <p:spPr bwMode="auto">
            <a:xfrm>
              <a:off x="8136030" y="3230104"/>
              <a:ext cx="370626" cy="378908"/>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2F8FD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0" name="Group 89">
            <a:extLst>
              <a:ext uri="{FF2B5EF4-FFF2-40B4-BE49-F238E27FC236}">
                <a16:creationId xmlns:a16="http://schemas.microsoft.com/office/drawing/2014/main" id="{2383E0C9-1E71-4618-87CD-02F091DCDADA}"/>
              </a:ext>
            </a:extLst>
          </p:cNvPr>
          <p:cNvGrpSpPr/>
          <p:nvPr/>
        </p:nvGrpSpPr>
        <p:grpSpPr>
          <a:xfrm>
            <a:off x="2974487" y="4868499"/>
            <a:ext cx="2437667" cy="996751"/>
            <a:chOff x="7164288" y="1677153"/>
            <a:chExt cx="2437667" cy="996751"/>
          </a:xfrm>
        </p:grpSpPr>
        <p:grpSp>
          <p:nvGrpSpPr>
            <p:cNvPr id="91" name="Group 90">
              <a:extLst>
                <a:ext uri="{FF2B5EF4-FFF2-40B4-BE49-F238E27FC236}">
                  <a16:creationId xmlns:a16="http://schemas.microsoft.com/office/drawing/2014/main" id="{118D2B20-23B9-4B31-AF42-3A4786D1BEBA}"/>
                </a:ext>
              </a:extLst>
            </p:cNvPr>
            <p:cNvGrpSpPr/>
            <p:nvPr/>
          </p:nvGrpSpPr>
          <p:grpSpPr>
            <a:xfrm>
              <a:off x="7164288" y="1677153"/>
              <a:ext cx="2437667" cy="996751"/>
              <a:chOff x="1240169" y="1651346"/>
              <a:chExt cx="2437667" cy="996751"/>
            </a:xfrm>
          </p:grpSpPr>
          <p:sp>
            <p:nvSpPr>
              <p:cNvPr id="95" name="Oval 94">
                <a:extLst>
                  <a:ext uri="{FF2B5EF4-FFF2-40B4-BE49-F238E27FC236}">
                    <a16:creationId xmlns:a16="http://schemas.microsoft.com/office/drawing/2014/main" id="{C3DED97F-9607-46AD-B54A-2ECFF1F4476B}"/>
                  </a:ext>
                </a:extLst>
              </p:cNvPr>
              <p:cNvSpPr/>
              <p:nvPr/>
            </p:nvSpPr>
            <p:spPr>
              <a:xfrm>
                <a:off x="2175539" y="1651346"/>
                <a:ext cx="566928" cy="567633"/>
              </a:xfrm>
              <a:prstGeom prst="ellipse">
                <a:avLst/>
              </a:prstGeom>
              <a:noFill/>
              <a:ln w="19050">
                <a:solidFill>
                  <a:srgbClr val="2F8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9545DE2C-41C3-4971-B63F-FB556F34EBD6}"/>
                  </a:ext>
                </a:extLst>
              </p:cNvPr>
              <p:cNvSpPr txBox="1"/>
              <p:nvPr/>
            </p:nvSpPr>
            <p:spPr>
              <a:xfrm>
                <a:off x="1240169" y="2217210"/>
                <a:ext cx="2437667" cy="430887"/>
              </a:xfrm>
              <a:prstGeom prst="rect">
                <a:avLst/>
              </a:prstGeom>
              <a:noFill/>
            </p:spPr>
            <p:txBody>
              <a:bodyPr wrap="square" rtlCol="0">
                <a:spAutoFit/>
              </a:bodyPr>
              <a:lstStyle/>
              <a:p>
                <a:pPr algn="ct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Work for at least</a:t>
                </a:r>
              </a:p>
              <a:p>
                <a:pPr algn="ctr"/>
                <a:r>
                  <a:rPr lang="en-US" sz="1100" dirty="0">
                    <a:solidFill>
                      <a:srgbClr val="2F8FD1"/>
                    </a:solidFill>
                    <a:latin typeface="Lato" panose="020F0502020204030203" pitchFamily="34" charset="0"/>
                    <a:ea typeface="Lato" panose="020F0502020204030203" pitchFamily="34" charset="0"/>
                    <a:cs typeface="Lato" panose="020F0502020204030203" pitchFamily="34" charset="0"/>
                  </a:rPr>
                  <a:t>30 hours per week</a:t>
                </a:r>
              </a:p>
            </p:txBody>
          </p:sp>
        </p:grpSp>
        <p:grpSp>
          <p:nvGrpSpPr>
            <p:cNvPr id="92" name="Group 75">
              <a:extLst>
                <a:ext uri="{FF2B5EF4-FFF2-40B4-BE49-F238E27FC236}">
                  <a16:creationId xmlns:a16="http://schemas.microsoft.com/office/drawing/2014/main" id="{12DA68A7-28BB-4903-A7CA-00200FD72C0C}"/>
                </a:ext>
              </a:extLst>
            </p:cNvPr>
            <p:cNvGrpSpPr/>
            <p:nvPr/>
          </p:nvGrpSpPr>
          <p:grpSpPr>
            <a:xfrm>
              <a:off x="8205112" y="1787467"/>
              <a:ext cx="356018" cy="347004"/>
              <a:chOff x="4080141" y="798258"/>
              <a:chExt cx="328062" cy="319755"/>
            </a:xfrm>
            <a:solidFill>
              <a:srgbClr val="F6510A"/>
            </a:solidFill>
          </p:grpSpPr>
          <p:sp>
            <p:nvSpPr>
              <p:cNvPr id="93" name="Freeform 76">
                <a:extLst>
                  <a:ext uri="{FF2B5EF4-FFF2-40B4-BE49-F238E27FC236}">
                    <a16:creationId xmlns:a16="http://schemas.microsoft.com/office/drawing/2014/main" id="{521F1825-F6EE-4A03-983E-C8A072763FF8}"/>
                  </a:ext>
                </a:extLst>
              </p:cNvPr>
              <p:cNvSpPr>
                <a:spLocks/>
              </p:cNvSpPr>
              <p:nvPr/>
            </p:nvSpPr>
            <p:spPr bwMode="auto">
              <a:xfrm>
                <a:off x="4080141" y="823174"/>
                <a:ext cx="294839" cy="294839"/>
              </a:xfrm>
              <a:custGeom>
                <a:avLst/>
                <a:gdLst/>
                <a:ahLst/>
                <a:cxnLst>
                  <a:cxn ang="0">
                    <a:pos x="141" y="141"/>
                  </a:cxn>
                  <a:cxn ang="0">
                    <a:pos x="284" y="141"/>
                  </a:cxn>
                  <a:cxn ang="0">
                    <a:pos x="284" y="141"/>
                  </a:cxn>
                  <a:cxn ang="0">
                    <a:pos x="283" y="156"/>
                  </a:cxn>
                  <a:cxn ang="0">
                    <a:pos x="281" y="170"/>
                  </a:cxn>
                  <a:cxn ang="0">
                    <a:pos x="277" y="185"/>
                  </a:cxn>
                  <a:cxn ang="0">
                    <a:pos x="274" y="197"/>
                  </a:cxn>
                  <a:cxn ang="0">
                    <a:pos x="266" y="210"/>
                  </a:cxn>
                  <a:cxn ang="0">
                    <a:pos x="259" y="221"/>
                  </a:cxn>
                  <a:cxn ang="0">
                    <a:pos x="252" y="232"/>
                  </a:cxn>
                  <a:cxn ang="0">
                    <a:pos x="243" y="243"/>
                  </a:cxn>
                  <a:cxn ang="0">
                    <a:pos x="232" y="252"/>
                  </a:cxn>
                  <a:cxn ang="0">
                    <a:pos x="221" y="259"/>
                  </a:cxn>
                  <a:cxn ang="0">
                    <a:pos x="210" y="266"/>
                  </a:cxn>
                  <a:cxn ang="0">
                    <a:pos x="197" y="273"/>
                  </a:cxn>
                  <a:cxn ang="0">
                    <a:pos x="185" y="277"/>
                  </a:cxn>
                  <a:cxn ang="0">
                    <a:pos x="170" y="281"/>
                  </a:cxn>
                  <a:cxn ang="0">
                    <a:pos x="156" y="283"/>
                  </a:cxn>
                  <a:cxn ang="0">
                    <a:pos x="141" y="284"/>
                  </a:cxn>
                  <a:cxn ang="0">
                    <a:pos x="141" y="284"/>
                  </a:cxn>
                  <a:cxn ang="0">
                    <a:pos x="127" y="283"/>
                  </a:cxn>
                  <a:cxn ang="0">
                    <a:pos x="112" y="281"/>
                  </a:cxn>
                  <a:cxn ang="0">
                    <a:pos x="100" y="277"/>
                  </a:cxn>
                  <a:cxn ang="0">
                    <a:pos x="87" y="273"/>
                  </a:cxn>
                  <a:cxn ang="0">
                    <a:pos x="74" y="266"/>
                  </a:cxn>
                  <a:cxn ang="0">
                    <a:pos x="62" y="259"/>
                  </a:cxn>
                  <a:cxn ang="0">
                    <a:pos x="51" y="252"/>
                  </a:cxn>
                  <a:cxn ang="0">
                    <a:pos x="42" y="243"/>
                  </a:cxn>
                  <a:cxn ang="0">
                    <a:pos x="33" y="232"/>
                  </a:cxn>
                  <a:cxn ang="0">
                    <a:pos x="23" y="221"/>
                  </a:cxn>
                  <a:cxn ang="0">
                    <a:pos x="16" y="210"/>
                  </a:cxn>
                  <a:cxn ang="0">
                    <a:pos x="11" y="197"/>
                  </a:cxn>
                  <a:cxn ang="0">
                    <a:pos x="5" y="185"/>
                  </a:cxn>
                  <a:cxn ang="0">
                    <a:pos x="2" y="170"/>
                  </a:cxn>
                  <a:cxn ang="0">
                    <a:pos x="0" y="156"/>
                  </a:cxn>
                  <a:cxn ang="0">
                    <a:pos x="0" y="141"/>
                  </a:cxn>
                  <a:cxn ang="0">
                    <a:pos x="0" y="141"/>
                  </a:cxn>
                  <a:cxn ang="0">
                    <a:pos x="0" y="127"/>
                  </a:cxn>
                  <a:cxn ang="0">
                    <a:pos x="2" y="114"/>
                  </a:cxn>
                  <a:cxn ang="0">
                    <a:pos x="5" y="99"/>
                  </a:cxn>
                  <a:cxn ang="0">
                    <a:pos x="11" y="87"/>
                  </a:cxn>
                  <a:cxn ang="0">
                    <a:pos x="16" y="74"/>
                  </a:cxn>
                  <a:cxn ang="0">
                    <a:pos x="23" y="63"/>
                  </a:cxn>
                  <a:cxn ang="0">
                    <a:pos x="33" y="52"/>
                  </a:cxn>
                  <a:cxn ang="0">
                    <a:pos x="42" y="41"/>
                  </a:cxn>
                  <a:cxn ang="0">
                    <a:pos x="51" y="32"/>
                  </a:cxn>
                  <a:cxn ang="0">
                    <a:pos x="62" y="23"/>
                  </a:cxn>
                  <a:cxn ang="0">
                    <a:pos x="74" y="16"/>
                  </a:cxn>
                  <a:cxn ang="0">
                    <a:pos x="87" y="11"/>
                  </a:cxn>
                  <a:cxn ang="0">
                    <a:pos x="100" y="7"/>
                  </a:cxn>
                  <a:cxn ang="0">
                    <a:pos x="112" y="3"/>
                  </a:cxn>
                  <a:cxn ang="0">
                    <a:pos x="127" y="0"/>
                  </a:cxn>
                  <a:cxn ang="0">
                    <a:pos x="141" y="0"/>
                  </a:cxn>
                  <a:cxn ang="0">
                    <a:pos x="141" y="141"/>
                  </a:cxn>
                </a:cxnLst>
                <a:rect l="0" t="0" r="r" b="b"/>
                <a:pathLst>
                  <a:path w="284" h="284">
                    <a:moveTo>
                      <a:pt x="141" y="141"/>
                    </a:moveTo>
                    <a:lnTo>
                      <a:pt x="284" y="141"/>
                    </a:lnTo>
                    <a:lnTo>
                      <a:pt x="284" y="141"/>
                    </a:lnTo>
                    <a:lnTo>
                      <a:pt x="283" y="156"/>
                    </a:lnTo>
                    <a:lnTo>
                      <a:pt x="281" y="170"/>
                    </a:lnTo>
                    <a:lnTo>
                      <a:pt x="277" y="185"/>
                    </a:lnTo>
                    <a:lnTo>
                      <a:pt x="274" y="197"/>
                    </a:lnTo>
                    <a:lnTo>
                      <a:pt x="266" y="210"/>
                    </a:lnTo>
                    <a:lnTo>
                      <a:pt x="259" y="221"/>
                    </a:lnTo>
                    <a:lnTo>
                      <a:pt x="252" y="232"/>
                    </a:lnTo>
                    <a:lnTo>
                      <a:pt x="243" y="243"/>
                    </a:lnTo>
                    <a:lnTo>
                      <a:pt x="232" y="252"/>
                    </a:lnTo>
                    <a:lnTo>
                      <a:pt x="221" y="259"/>
                    </a:lnTo>
                    <a:lnTo>
                      <a:pt x="210" y="266"/>
                    </a:lnTo>
                    <a:lnTo>
                      <a:pt x="197" y="273"/>
                    </a:lnTo>
                    <a:lnTo>
                      <a:pt x="185" y="277"/>
                    </a:lnTo>
                    <a:lnTo>
                      <a:pt x="170" y="281"/>
                    </a:lnTo>
                    <a:lnTo>
                      <a:pt x="156" y="283"/>
                    </a:lnTo>
                    <a:lnTo>
                      <a:pt x="141" y="284"/>
                    </a:lnTo>
                    <a:lnTo>
                      <a:pt x="141" y="284"/>
                    </a:lnTo>
                    <a:lnTo>
                      <a:pt x="127" y="283"/>
                    </a:lnTo>
                    <a:lnTo>
                      <a:pt x="112" y="281"/>
                    </a:lnTo>
                    <a:lnTo>
                      <a:pt x="100" y="277"/>
                    </a:lnTo>
                    <a:lnTo>
                      <a:pt x="87" y="273"/>
                    </a:lnTo>
                    <a:lnTo>
                      <a:pt x="74" y="266"/>
                    </a:lnTo>
                    <a:lnTo>
                      <a:pt x="62" y="259"/>
                    </a:lnTo>
                    <a:lnTo>
                      <a:pt x="51" y="252"/>
                    </a:lnTo>
                    <a:lnTo>
                      <a:pt x="42" y="243"/>
                    </a:lnTo>
                    <a:lnTo>
                      <a:pt x="33" y="232"/>
                    </a:lnTo>
                    <a:lnTo>
                      <a:pt x="23" y="221"/>
                    </a:lnTo>
                    <a:lnTo>
                      <a:pt x="16" y="210"/>
                    </a:lnTo>
                    <a:lnTo>
                      <a:pt x="11" y="197"/>
                    </a:lnTo>
                    <a:lnTo>
                      <a:pt x="5" y="185"/>
                    </a:lnTo>
                    <a:lnTo>
                      <a:pt x="2" y="170"/>
                    </a:lnTo>
                    <a:lnTo>
                      <a:pt x="0" y="156"/>
                    </a:lnTo>
                    <a:lnTo>
                      <a:pt x="0" y="141"/>
                    </a:lnTo>
                    <a:lnTo>
                      <a:pt x="0" y="141"/>
                    </a:lnTo>
                    <a:lnTo>
                      <a:pt x="0" y="127"/>
                    </a:lnTo>
                    <a:lnTo>
                      <a:pt x="2" y="114"/>
                    </a:lnTo>
                    <a:lnTo>
                      <a:pt x="5" y="99"/>
                    </a:lnTo>
                    <a:lnTo>
                      <a:pt x="11" y="87"/>
                    </a:lnTo>
                    <a:lnTo>
                      <a:pt x="16" y="74"/>
                    </a:lnTo>
                    <a:lnTo>
                      <a:pt x="23" y="63"/>
                    </a:lnTo>
                    <a:lnTo>
                      <a:pt x="33" y="52"/>
                    </a:lnTo>
                    <a:lnTo>
                      <a:pt x="42" y="41"/>
                    </a:lnTo>
                    <a:lnTo>
                      <a:pt x="51" y="32"/>
                    </a:lnTo>
                    <a:lnTo>
                      <a:pt x="62" y="23"/>
                    </a:lnTo>
                    <a:lnTo>
                      <a:pt x="74" y="16"/>
                    </a:lnTo>
                    <a:lnTo>
                      <a:pt x="87" y="11"/>
                    </a:lnTo>
                    <a:lnTo>
                      <a:pt x="100" y="7"/>
                    </a:lnTo>
                    <a:lnTo>
                      <a:pt x="112" y="3"/>
                    </a:lnTo>
                    <a:lnTo>
                      <a:pt x="127" y="0"/>
                    </a:lnTo>
                    <a:lnTo>
                      <a:pt x="141" y="0"/>
                    </a:lnTo>
                    <a:lnTo>
                      <a:pt x="141" y="141"/>
                    </a:lnTo>
                    <a:close/>
                  </a:path>
                </a:pathLst>
              </a:custGeom>
              <a:solidFill>
                <a:srgbClr val="2F8FD1"/>
              </a:solidFill>
              <a:ln w="9525">
                <a:solidFill>
                  <a:srgbClr val="2F8FD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7">
                <a:extLst>
                  <a:ext uri="{FF2B5EF4-FFF2-40B4-BE49-F238E27FC236}">
                    <a16:creationId xmlns:a16="http://schemas.microsoft.com/office/drawing/2014/main" id="{C01CF365-FF1D-479C-A63B-D48AC34A51D3}"/>
                  </a:ext>
                </a:extLst>
              </p:cNvPr>
              <p:cNvSpPr>
                <a:spLocks/>
              </p:cNvSpPr>
              <p:nvPr/>
            </p:nvSpPr>
            <p:spPr bwMode="auto">
              <a:xfrm>
                <a:off x="4260783" y="798258"/>
                <a:ext cx="147420" cy="147420"/>
              </a:xfrm>
              <a:custGeom>
                <a:avLst/>
                <a:gdLst/>
                <a:ahLst/>
                <a:cxnLst>
                  <a:cxn ang="0">
                    <a:pos x="0" y="142"/>
                  </a:cxn>
                  <a:cxn ang="0">
                    <a:pos x="141" y="142"/>
                  </a:cxn>
                  <a:cxn ang="0">
                    <a:pos x="141" y="142"/>
                  </a:cxn>
                  <a:cxn ang="0">
                    <a:pos x="141" y="127"/>
                  </a:cxn>
                  <a:cxn ang="0">
                    <a:pos x="139" y="113"/>
                  </a:cxn>
                  <a:cxn ang="0">
                    <a:pos x="136" y="100"/>
                  </a:cxn>
                  <a:cxn ang="0">
                    <a:pos x="130" y="87"/>
                  </a:cxn>
                  <a:cxn ang="0">
                    <a:pos x="125" y="74"/>
                  </a:cxn>
                  <a:cxn ang="0">
                    <a:pos x="118" y="62"/>
                  </a:cxn>
                  <a:cxn ang="0">
                    <a:pos x="109" y="51"/>
                  </a:cxn>
                  <a:cxn ang="0">
                    <a:pos x="100" y="42"/>
                  </a:cxn>
                  <a:cxn ang="0">
                    <a:pos x="91" y="33"/>
                  </a:cxn>
                  <a:cxn ang="0">
                    <a:pos x="80" y="24"/>
                  </a:cxn>
                  <a:cxn ang="0">
                    <a:pos x="67" y="16"/>
                  </a:cxn>
                  <a:cxn ang="0">
                    <a:pos x="54" y="11"/>
                  </a:cxn>
                  <a:cxn ang="0">
                    <a:pos x="42" y="6"/>
                  </a:cxn>
                  <a:cxn ang="0">
                    <a:pos x="29" y="2"/>
                  </a:cxn>
                  <a:cxn ang="0">
                    <a:pos x="14" y="0"/>
                  </a:cxn>
                  <a:cxn ang="0">
                    <a:pos x="0" y="0"/>
                  </a:cxn>
                  <a:cxn ang="0">
                    <a:pos x="0" y="142"/>
                  </a:cxn>
                </a:cxnLst>
                <a:rect l="0" t="0" r="r" b="b"/>
                <a:pathLst>
                  <a:path w="141" h="142">
                    <a:moveTo>
                      <a:pt x="0" y="142"/>
                    </a:moveTo>
                    <a:lnTo>
                      <a:pt x="141" y="142"/>
                    </a:lnTo>
                    <a:lnTo>
                      <a:pt x="141" y="142"/>
                    </a:lnTo>
                    <a:lnTo>
                      <a:pt x="141" y="127"/>
                    </a:lnTo>
                    <a:lnTo>
                      <a:pt x="139" y="113"/>
                    </a:lnTo>
                    <a:lnTo>
                      <a:pt x="136" y="100"/>
                    </a:lnTo>
                    <a:lnTo>
                      <a:pt x="130" y="87"/>
                    </a:lnTo>
                    <a:lnTo>
                      <a:pt x="125" y="74"/>
                    </a:lnTo>
                    <a:lnTo>
                      <a:pt x="118" y="62"/>
                    </a:lnTo>
                    <a:lnTo>
                      <a:pt x="109" y="51"/>
                    </a:lnTo>
                    <a:lnTo>
                      <a:pt x="100" y="42"/>
                    </a:lnTo>
                    <a:lnTo>
                      <a:pt x="91" y="33"/>
                    </a:lnTo>
                    <a:lnTo>
                      <a:pt x="80" y="24"/>
                    </a:lnTo>
                    <a:lnTo>
                      <a:pt x="67" y="16"/>
                    </a:lnTo>
                    <a:lnTo>
                      <a:pt x="54" y="11"/>
                    </a:lnTo>
                    <a:lnTo>
                      <a:pt x="42" y="6"/>
                    </a:lnTo>
                    <a:lnTo>
                      <a:pt x="29" y="2"/>
                    </a:lnTo>
                    <a:lnTo>
                      <a:pt x="14" y="0"/>
                    </a:lnTo>
                    <a:lnTo>
                      <a:pt x="0" y="0"/>
                    </a:lnTo>
                    <a:lnTo>
                      <a:pt x="0" y="142"/>
                    </a:lnTo>
                    <a:close/>
                  </a:path>
                </a:pathLst>
              </a:custGeom>
              <a:solidFill>
                <a:srgbClr val="2F8FD1"/>
              </a:solidFill>
              <a:ln w="9525">
                <a:solidFill>
                  <a:srgbClr val="2F8FD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97" name="Rectangle 96">
            <a:extLst>
              <a:ext uri="{FF2B5EF4-FFF2-40B4-BE49-F238E27FC236}">
                <a16:creationId xmlns:a16="http://schemas.microsoft.com/office/drawing/2014/main" id="{0706ABF3-20F9-4947-B0FE-EB55E44B2152}"/>
              </a:ext>
            </a:extLst>
          </p:cNvPr>
          <p:cNvSpPr/>
          <p:nvPr/>
        </p:nvSpPr>
        <p:spPr>
          <a:xfrm>
            <a:off x="2018428" y="4694832"/>
            <a:ext cx="1294927" cy="126232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9608B77-F76E-494B-BC49-F889422AEDC2}"/>
              </a:ext>
            </a:extLst>
          </p:cNvPr>
          <p:cNvSpPr/>
          <p:nvPr/>
        </p:nvSpPr>
        <p:spPr>
          <a:xfrm>
            <a:off x="3494785" y="4694654"/>
            <a:ext cx="1310754" cy="126232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39DD823-40B4-420E-BC82-136D06ABF0F9}"/>
              </a:ext>
            </a:extLst>
          </p:cNvPr>
          <p:cNvSpPr/>
          <p:nvPr/>
        </p:nvSpPr>
        <p:spPr>
          <a:xfrm>
            <a:off x="4956275" y="4696039"/>
            <a:ext cx="1568026" cy="126232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514D32A-346B-48D0-8074-4C81EE29EE22}"/>
              </a:ext>
            </a:extLst>
          </p:cNvPr>
          <p:cNvSpPr/>
          <p:nvPr/>
        </p:nvSpPr>
        <p:spPr>
          <a:xfrm>
            <a:off x="6722267" y="4694654"/>
            <a:ext cx="1671922" cy="126232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B82C2CC-2E49-4954-9352-665B530B2003}"/>
              </a:ext>
            </a:extLst>
          </p:cNvPr>
          <p:cNvSpPr/>
          <p:nvPr/>
        </p:nvSpPr>
        <p:spPr>
          <a:xfrm>
            <a:off x="8592156" y="4694654"/>
            <a:ext cx="1392277" cy="126232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in a room&#10;&#10;Description automatically generated">
            <a:extLst>
              <a:ext uri="{FF2B5EF4-FFF2-40B4-BE49-F238E27FC236}">
                <a16:creationId xmlns:a16="http://schemas.microsoft.com/office/drawing/2014/main" id="{2D77609A-6DF9-47A7-98A4-99A6572C0D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05" t="6836" b="3172"/>
          <a:stretch/>
        </p:blipFill>
        <p:spPr>
          <a:xfrm>
            <a:off x="1524000" y="1081754"/>
            <a:ext cx="2126278" cy="3421261"/>
          </a:xfrm>
          <a:prstGeom prst="rect">
            <a:avLst/>
          </a:prstGeom>
        </p:spPr>
      </p:pic>
      <p:pic>
        <p:nvPicPr>
          <p:cNvPr id="10" name="Picture 9" descr="A person standing next to a train station&#10;&#10;Description automatically generated">
            <a:extLst>
              <a:ext uri="{FF2B5EF4-FFF2-40B4-BE49-F238E27FC236}">
                <a16:creationId xmlns:a16="http://schemas.microsoft.com/office/drawing/2014/main" id="{89DCA1CE-0F2A-4476-B400-36F59AC8B5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61"/>
          <a:stretch/>
        </p:blipFill>
        <p:spPr>
          <a:xfrm>
            <a:off x="3648533" y="1082230"/>
            <a:ext cx="2213319" cy="3426890"/>
          </a:xfrm>
          <a:prstGeom prst="rect">
            <a:avLst/>
          </a:prstGeom>
        </p:spPr>
      </p:pic>
      <p:pic>
        <p:nvPicPr>
          <p:cNvPr id="12" name="Picture 11" descr="A person standing in front of a building&#10;&#10;Description automatically generated">
            <a:extLst>
              <a:ext uri="{FF2B5EF4-FFF2-40B4-BE49-F238E27FC236}">
                <a16:creationId xmlns:a16="http://schemas.microsoft.com/office/drawing/2014/main" id="{6C70B167-C82F-4E0C-B421-09C2EE58A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8313" y="1086658"/>
            <a:ext cx="2420076" cy="3422462"/>
          </a:xfrm>
          <a:prstGeom prst="rect">
            <a:avLst/>
          </a:prstGeom>
        </p:spPr>
      </p:pic>
      <p:pic>
        <p:nvPicPr>
          <p:cNvPr id="14" name="Picture 13" descr="A person standing in a room&#10;&#10;Description automatically generated">
            <a:extLst>
              <a:ext uri="{FF2B5EF4-FFF2-40B4-BE49-F238E27FC236}">
                <a16:creationId xmlns:a16="http://schemas.microsoft.com/office/drawing/2014/main" id="{99FBF8C4-024E-4F05-ABD5-B80E04FC13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8390" y="1106490"/>
            <a:ext cx="2430835" cy="3396524"/>
          </a:xfrm>
          <a:prstGeom prst="rect">
            <a:avLst/>
          </a:prstGeom>
        </p:spPr>
      </p:pic>
      <p:sp>
        <p:nvSpPr>
          <p:cNvPr id="45" name="Rectangle 44">
            <a:extLst>
              <a:ext uri="{FF2B5EF4-FFF2-40B4-BE49-F238E27FC236}">
                <a16:creationId xmlns:a16="http://schemas.microsoft.com/office/drawing/2014/main" id="{9FF733F5-F947-42DE-97CE-F7A0DAC732F1}"/>
              </a:ext>
            </a:extLst>
          </p:cNvPr>
          <p:cNvSpPr/>
          <p:nvPr/>
        </p:nvSpPr>
        <p:spPr>
          <a:xfrm>
            <a:off x="78102" y="5865250"/>
            <a:ext cx="1805429" cy="8451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
        <p:nvSpPr>
          <p:cNvPr id="46" name="Rectangle 45">
            <a:extLst>
              <a:ext uri="{FF2B5EF4-FFF2-40B4-BE49-F238E27FC236}">
                <a16:creationId xmlns:a16="http://schemas.microsoft.com/office/drawing/2014/main" id="{E631A8F7-2524-4EB4-BF21-6AB52B6803BC}"/>
              </a:ext>
            </a:extLst>
          </p:cNvPr>
          <p:cNvSpPr/>
          <p:nvPr/>
        </p:nvSpPr>
        <p:spPr>
          <a:xfrm>
            <a:off x="1721022" y="6012329"/>
            <a:ext cx="1805429" cy="6829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
        <p:nvSpPr>
          <p:cNvPr id="47" name="Rectangle 46">
            <a:extLst>
              <a:ext uri="{FF2B5EF4-FFF2-40B4-BE49-F238E27FC236}">
                <a16:creationId xmlns:a16="http://schemas.microsoft.com/office/drawing/2014/main" id="{A3B1BB75-589E-410C-B2D2-F9544D46C7CF}"/>
              </a:ext>
            </a:extLst>
          </p:cNvPr>
          <p:cNvSpPr/>
          <p:nvPr/>
        </p:nvSpPr>
        <p:spPr>
          <a:xfrm>
            <a:off x="9898144" y="55313"/>
            <a:ext cx="2104575" cy="6829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Tree>
    <p:extLst>
      <p:ext uri="{BB962C8B-B14F-4D97-AF65-F5344CB8AC3E}">
        <p14:creationId xmlns:p14="http://schemas.microsoft.com/office/powerpoint/2010/main" val="3904518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B0E02-F888-47CA-8CEA-F4A9D2FB73E2}"/>
              </a:ext>
            </a:extLst>
          </p:cNvPr>
          <p:cNvPicPr>
            <a:picLocks noChangeAspect="1"/>
          </p:cNvPicPr>
          <p:nvPr/>
        </p:nvPicPr>
        <p:blipFill rotWithShape="1">
          <a:blip r:embed="rId2"/>
          <a:srcRect l="10944" t="13477" r="25077" b="5707"/>
          <a:stretch/>
        </p:blipFill>
        <p:spPr>
          <a:xfrm>
            <a:off x="623077" y="235884"/>
            <a:ext cx="11310305" cy="6386232"/>
          </a:xfrm>
          <a:prstGeom prst="rect">
            <a:avLst/>
          </a:prstGeom>
        </p:spPr>
      </p:pic>
    </p:spTree>
    <p:extLst>
      <p:ext uri="{BB962C8B-B14F-4D97-AF65-F5344CB8AC3E}">
        <p14:creationId xmlns:p14="http://schemas.microsoft.com/office/powerpoint/2010/main" val="74517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CD5322E-8DD5-44F7-89B4-524C3DC85E15}"/>
              </a:ext>
            </a:extLst>
          </p:cNvPr>
          <p:cNvPicPr>
            <a:picLocks noChangeAspect="1"/>
          </p:cNvPicPr>
          <p:nvPr/>
        </p:nvPicPr>
        <p:blipFill rotWithShape="1">
          <a:blip r:embed="rId2"/>
          <a:srcRect r="3538" b="1"/>
          <a:stretch/>
        </p:blipFill>
        <p:spPr>
          <a:xfrm>
            <a:off x="20" y="1282"/>
            <a:ext cx="12191980" cy="6856718"/>
          </a:xfrm>
          <a:prstGeom prst="rect">
            <a:avLst/>
          </a:prstGeom>
        </p:spPr>
      </p:pic>
    </p:spTree>
    <p:extLst>
      <p:ext uri="{BB962C8B-B14F-4D97-AF65-F5344CB8AC3E}">
        <p14:creationId xmlns:p14="http://schemas.microsoft.com/office/powerpoint/2010/main" val="102653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FE8915-277F-4BB3-9EB9-8B3EA18D0553}"/>
              </a:ext>
            </a:extLst>
          </p:cNvPr>
          <p:cNvPicPr>
            <a:picLocks noChangeAspect="1"/>
          </p:cNvPicPr>
          <p:nvPr/>
        </p:nvPicPr>
        <p:blipFill rotWithShape="1">
          <a:blip r:embed="rId2"/>
          <a:srcRect l="3866" t="21345" r="50000" b="12707"/>
          <a:stretch/>
        </p:blipFill>
        <p:spPr>
          <a:xfrm>
            <a:off x="2073610" y="359550"/>
            <a:ext cx="8192179" cy="6343219"/>
          </a:xfrm>
          <a:prstGeom prst="rect">
            <a:avLst/>
          </a:prstGeom>
        </p:spPr>
      </p:pic>
    </p:spTree>
    <p:extLst>
      <p:ext uri="{BB962C8B-B14F-4D97-AF65-F5344CB8AC3E}">
        <p14:creationId xmlns:p14="http://schemas.microsoft.com/office/powerpoint/2010/main" val="224831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D79A0-2F91-473D-BAEC-5982A0899878}"/>
              </a:ext>
            </a:extLst>
          </p:cNvPr>
          <p:cNvSpPr>
            <a:spLocks noGrp="1"/>
          </p:cNvSpPr>
          <p:nvPr>
            <p:ph type="sldNum" sz="quarter" idx="4294967295"/>
          </p:nvPr>
        </p:nvSpPr>
        <p:spPr>
          <a:xfrm>
            <a:off x="10415588" y="6492876"/>
            <a:ext cx="252412" cy="366713"/>
          </a:xfrm>
        </p:spPr>
        <p:txBody>
          <a:bodyPr/>
          <a:lstStyle/>
          <a:p>
            <a:pPr>
              <a:defRPr/>
            </a:pPr>
            <a:fld id="{A7E25D06-9882-4E46-9327-9B5A73CDC15E}" type="slidenum">
              <a:rPr lang="en-US" sz="1000">
                <a:solidFill>
                  <a:srgbClr val="000000"/>
                </a:solidFill>
                <a:latin typeface="Arial" pitchFamily="34" charset="0"/>
                <a:cs typeface="Arial" pitchFamily="34" charset="0"/>
              </a:rPr>
              <a:pPr>
                <a:defRPr/>
              </a:pPr>
              <a:t>7</a:t>
            </a:fld>
            <a:endParaRPr lang="en-US" sz="1000">
              <a:solidFill>
                <a:srgbClr val="000000"/>
              </a:solidFill>
              <a:latin typeface="Arial" pitchFamily="34" charset="0"/>
              <a:cs typeface="Arial" pitchFamily="34" charset="0"/>
            </a:endParaRPr>
          </a:p>
        </p:txBody>
      </p:sp>
      <p:sp>
        <p:nvSpPr>
          <p:cNvPr id="10" name="Rectangle 9">
            <a:extLst>
              <a:ext uri="{FF2B5EF4-FFF2-40B4-BE49-F238E27FC236}">
                <a16:creationId xmlns:a16="http://schemas.microsoft.com/office/drawing/2014/main" id="{D79ED84B-3499-4586-878A-E6D8DF82E678}"/>
              </a:ext>
            </a:extLst>
          </p:cNvPr>
          <p:cNvSpPr/>
          <p:nvPr/>
        </p:nvSpPr>
        <p:spPr>
          <a:xfrm>
            <a:off x="78102" y="5415808"/>
            <a:ext cx="1805429" cy="129460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
        <p:nvSpPr>
          <p:cNvPr id="11" name="Rectangle 10">
            <a:extLst>
              <a:ext uri="{FF2B5EF4-FFF2-40B4-BE49-F238E27FC236}">
                <a16:creationId xmlns:a16="http://schemas.microsoft.com/office/drawing/2014/main" id="{70ACCB80-3654-461C-A52D-99EA7F102904}"/>
              </a:ext>
            </a:extLst>
          </p:cNvPr>
          <p:cNvSpPr/>
          <p:nvPr/>
        </p:nvSpPr>
        <p:spPr>
          <a:xfrm>
            <a:off x="9916999" y="46716"/>
            <a:ext cx="1903956" cy="6820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pic>
        <p:nvPicPr>
          <p:cNvPr id="5" name="Picture 4">
            <a:extLst>
              <a:ext uri="{FF2B5EF4-FFF2-40B4-BE49-F238E27FC236}">
                <a16:creationId xmlns:a16="http://schemas.microsoft.com/office/drawing/2014/main" id="{4B003C1B-DCE1-4C45-8788-E098F0CC0245}"/>
              </a:ext>
            </a:extLst>
          </p:cNvPr>
          <p:cNvPicPr>
            <a:picLocks noChangeAspect="1"/>
          </p:cNvPicPr>
          <p:nvPr/>
        </p:nvPicPr>
        <p:blipFill rotWithShape="1">
          <a:blip r:embed="rId3"/>
          <a:srcRect l="63712" t="21630" r="4356" b="50000"/>
          <a:stretch/>
        </p:blipFill>
        <p:spPr>
          <a:xfrm>
            <a:off x="197963" y="210588"/>
            <a:ext cx="11550731" cy="6359894"/>
          </a:xfrm>
          <a:prstGeom prst="rect">
            <a:avLst/>
          </a:prstGeom>
        </p:spPr>
      </p:pic>
    </p:spTree>
    <p:extLst>
      <p:ext uri="{BB962C8B-B14F-4D97-AF65-F5344CB8AC3E}">
        <p14:creationId xmlns:p14="http://schemas.microsoft.com/office/powerpoint/2010/main" val="4061381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8A2F-D13F-4912-A2A7-405959B3B973}"/>
              </a:ext>
            </a:extLst>
          </p:cNvPr>
          <p:cNvSpPr>
            <a:spLocks noGrp="1"/>
          </p:cNvSpPr>
          <p:nvPr>
            <p:ph type="ctrTitle"/>
          </p:nvPr>
        </p:nvSpPr>
        <p:spPr>
          <a:xfrm>
            <a:off x="1883532" y="368660"/>
            <a:ext cx="4608512" cy="360099"/>
          </a:xfrm>
          <a:ln>
            <a:solidFill>
              <a:schemeClr val="bg1"/>
            </a:solidFill>
          </a:ln>
        </p:spPr>
        <p:txBody>
          <a:bodyPr/>
          <a:lstStyle/>
          <a:p>
            <a:r>
              <a:rPr lang="en-GB" dirty="0">
                <a:solidFill>
                  <a:srgbClr val="7030A0"/>
                </a:solidFill>
              </a:rPr>
              <a:t>What is a traineeship?</a:t>
            </a:r>
          </a:p>
        </p:txBody>
      </p:sp>
      <p:sp>
        <p:nvSpPr>
          <p:cNvPr id="4" name="Slide Number Placeholder 3">
            <a:extLst>
              <a:ext uri="{FF2B5EF4-FFF2-40B4-BE49-F238E27FC236}">
                <a16:creationId xmlns:a16="http://schemas.microsoft.com/office/drawing/2014/main" id="{926D79A0-2F91-473D-BAEC-5982A0899878}"/>
              </a:ext>
            </a:extLst>
          </p:cNvPr>
          <p:cNvSpPr>
            <a:spLocks noGrp="1"/>
          </p:cNvSpPr>
          <p:nvPr>
            <p:ph type="sldNum" sz="quarter" idx="4294967295"/>
          </p:nvPr>
        </p:nvSpPr>
        <p:spPr>
          <a:xfrm>
            <a:off x="10415588" y="6492876"/>
            <a:ext cx="252412" cy="366713"/>
          </a:xfrm>
        </p:spPr>
        <p:txBody>
          <a:bodyPr/>
          <a:lstStyle/>
          <a:p>
            <a:pPr>
              <a:defRPr/>
            </a:pPr>
            <a:fld id="{A7E25D06-9882-4E46-9327-9B5A73CDC15E}" type="slidenum">
              <a:rPr lang="en-US" sz="1000">
                <a:solidFill>
                  <a:srgbClr val="000000"/>
                </a:solidFill>
                <a:latin typeface="Arial" pitchFamily="34" charset="0"/>
                <a:cs typeface="Arial" pitchFamily="34" charset="0"/>
              </a:rPr>
              <a:pPr>
                <a:defRPr/>
              </a:pPr>
              <a:t>8</a:t>
            </a:fld>
            <a:endParaRPr lang="en-US" sz="1000">
              <a:solidFill>
                <a:srgbClr val="000000"/>
              </a:solidFill>
              <a:latin typeface="Arial" pitchFamily="34" charset="0"/>
              <a:cs typeface="Arial" pitchFamily="34" charset="0"/>
            </a:endParaRPr>
          </a:p>
        </p:txBody>
      </p:sp>
      <p:pic>
        <p:nvPicPr>
          <p:cNvPr id="7" name="Picture 6" descr="A group of people sitting at a table&#10;&#10;Description automatically generated">
            <a:extLst>
              <a:ext uri="{FF2B5EF4-FFF2-40B4-BE49-F238E27FC236}">
                <a16:creationId xmlns:a16="http://schemas.microsoft.com/office/drawing/2014/main" id="{C4968BD5-1E66-449E-8E40-80B0AC0C4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532" y="1203089"/>
            <a:ext cx="6664716" cy="4451822"/>
          </a:xfrm>
          <a:prstGeom prst="rect">
            <a:avLst/>
          </a:prstGeom>
        </p:spPr>
      </p:pic>
      <p:sp>
        <p:nvSpPr>
          <p:cNvPr id="8" name="Title 1">
            <a:extLst>
              <a:ext uri="{FF2B5EF4-FFF2-40B4-BE49-F238E27FC236}">
                <a16:creationId xmlns:a16="http://schemas.microsoft.com/office/drawing/2014/main" id="{F5AB5B99-BA23-4089-A5B9-41EB3D47AC61}"/>
              </a:ext>
            </a:extLst>
          </p:cNvPr>
          <p:cNvSpPr txBox="1">
            <a:spLocks/>
          </p:cNvSpPr>
          <p:nvPr/>
        </p:nvSpPr>
        <p:spPr>
          <a:xfrm>
            <a:off x="8898254" y="1006302"/>
            <a:ext cx="1520485" cy="400110"/>
          </a:xfrm>
          <a:prstGeom prst="rect">
            <a:avLst/>
          </a:prstGeom>
          <a:ln>
            <a:solidFill>
              <a:schemeClr val="bg1"/>
            </a:solidFill>
          </a:ln>
        </p:spPr>
        <p:txBody>
          <a:bodyPr vert="horz" wrap="square" lIns="0" tIns="0" rIns="0" bIns="0" rtlCol="0" anchor="t" anchorCtr="0">
            <a:spAutoFit/>
          </a:bodyPr>
          <a:lstStyle>
            <a:lvl1pPr algn="l" defTabSz="914400" rtl="0" eaLnBrk="1" latinLnBrk="0" hangingPunct="1">
              <a:spcBef>
                <a:spcPct val="0"/>
              </a:spcBef>
              <a:buNone/>
              <a:defRPr sz="2600" b="1" kern="1200">
                <a:ln>
                  <a:noFill/>
                </a:ln>
                <a:solidFill>
                  <a:srgbClr val="E16D22"/>
                </a:solidFill>
                <a:latin typeface="Arial" pitchFamily="34" charset="0"/>
                <a:ea typeface="+mj-ea"/>
                <a:cs typeface="Arial" pitchFamily="34" charset="0"/>
              </a:defRPr>
            </a:lvl1pPr>
          </a:lstStyle>
          <a:p>
            <a:r>
              <a:rPr lang="en-GB" dirty="0">
                <a:solidFill>
                  <a:srgbClr val="7030A0"/>
                </a:solidFill>
              </a:rPr>
              <a:t>16 to 24</a:t>
            </a:r>
          </a:p>
        </p:txBody>
      </p:sp>
      <p:pic>
        <p:nvPicPr>
          <p:cNvPr id="12" name="Graphic 11">
            <a:extLst>
              <a:ext uri="{FF2B5EF4-FFF2-40B4-BE49-F238E27FC236}">
                <a16:creationId xmlns:a16="http://schemas.microsoft.com/office/drawing/2014/main" id="{FDA87553-BA3F-4BB4-AF59-5565E98B97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7983" y="1619842"/>
            <a:ext cx="1387720" cy="1387720"/>
          </a:xfrm>
          <a:prstGeom prst="rect">
            <a:avLst/>
          </a:prstGeom>
        </p:spPr>
      </p:pic>
      <p:pic>
        <p:nvPicPr>
          <p:cNvPr id="13" name="Graphic 12">
            <a:extLst>
              <a:ext uri="{FF2B5EF4-FFF2-40B4-BE49-F238E27FC236}">
                <a16:creationId xmlns:a16="http://schemas.microsoft.com/office/drawing/2014/main" id="{9F33D4C9-1192-4BB9-A048-602A6FB4B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98253" y="3231274"/>
            <a:ext cx="1387720" cy="1387720"/>
          </a:xfrm>
          <a:prstGeom prst="rect">
            <a:avLst/>
          </a:prstGeom>
        </p:spPr>
      </p:pic>
      <p:pic>
        <p:nvPicPr>
          <p:cNvPr id="14" name="Graphic 13">
            <a:extLst>
              <a:ext uri="{FF2B5EF4-FFF2-40B4-BE49-F238E27FC236}">
                <a16:creationId xmlns:a16="http://schemas.microsoft.com/office/drawing/2014/main" id="{B726E387-F133-48DB-BF00-17F1E2C30D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91793" y="4842707"/>
            <a:ext cx="1183911" cy="1183911"/>
          </a:xfrm>
          <a:prstGeom prst="rect">
            <a:avLst/>
          </a:prstGeom>
        </p:spPr>
      </p:pic>
      <p:sp>
        <p:nvSpPr>
          <p:cNvPr id="10" name="Rectangle 9">
            <a:extLst>
              <a:ext uri="{FF2B5EF4-FFF2-40B4-BE49-F238E27FC236}">
                <a16:creationId xmlns:a16="http://schemas.microsoft.com/office/drawing/2014/main" id="{D79ED84B-3499-4586-878A-E6D8DF82E678}"/>
              </a:ext>
            </a:extLst>
          </p:cNvPr>
          <p:cNvSpPr/>
          <p:nvPr/>
        </p:nvSpPr>
        <p:spPr>
          <a:xfrm>
            <a:off x="78102" y="5415808"/>
            <a:ext cx="1805429" cy="129460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
        <p:nvSpPr>
          <p:cNvPr id="11" name="Rectangle 10">
            <a:extLst>
              <a:ext uri="{FF2B5EF4-FFF2-40B4-BE49-F238E27FC236}">
                <a16:creationId xmlns:a16="http://schemas.microsoft.com/office/drawing/2014/main" id="{70ACCB80-3654-461C-A52D-99EA7F102904}"/>
              </a:ext>
            </a:extLst>
          </p:cNvPr>
          <p:cNvSpPr/>
          <p:nvPr/>
        </p:nvSpPr>
        <p:spPr>
          <a:xfrm>
            <a:off x="9916999" y="46716"/>
            <a:ext cx="1903956" cy="6820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Tree>
    <p:extLst>
      <p:ext uri="{BB962C8B-B14F-4D97-AF65-F5344CB8AC3E}">
        <p14:creationId xmlns:p14="http://schemas.microsoft.com/office/powerpoint/2010/main" val="1818060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524000" y="1349514"/>
            <a:ext cx="9144000" cy="707886"/>
          </a:xfrm>
          <a:prstGeom prst="rect">
            <a:avLst/>
          </a:prstGeom>
          <a:noFill/>
        </p:spPr>
        <p:txBody>
          <a:bodyPr wrap="square" rtlCol="0">
            <a:spAutoFit/>
          </a:bodyPr>
          <a:lstStyle/>
          <a:p>
            <a:pPr algn="ctr"/>
            <a:r>
              <a:rPr lang="en-US" sz="4000" spc="-150" dirty="0">
                <a:solidFill>
                  <a:schemeClr val="bg1"/>
                </a:solidFill>
                <a:latin typeface="Montserrat" panose="02000505000000020004" pitchFamily="2" charset="0"/>
              </a:rPr>
              <a:t>WHERE ELSE TO LOOK?</a:t>
            </a:r>
          </a:p>
        </p:txBody>
      </p:sp>
      <p:sp>
        <p:nvSpPr>
          <p:cNvPr id="4" name="Title 3">
            <a:extLst>
              <a:ext uri="{FF2B5EF4-FFF2-40B4-BE49-F238E27FC236}">
                <a16:creationId xmlns:a16="http://schemas.microsoft.com/office/drawing/2014/main" id="{36CB10C7-A6B1-42AB-BCF1-0A03420F8CF2}"/>
              </a:ext>
            </a:extLst>
          </p:cNvPr>
          <p:cNvSpPr>
            <a:spLocks noGrp="1"/>
          </p:cNvSpPr>
          <p:nvPr>
            <p:ph type="ctrTitle"/>
          </p:nvPr>
        </p:nvSpPr>
        <p:spPr>
          <a:xfrm>
            <a:off x="546841" y="180688"/>
            <a:ext cx="5812014" cy="360099"/>
          </a:xfrm>
        </p:spPr>
        <p:txBody>
          <a:bodyPr/>
          <a:lstStyle/>
          <a:p>
            <a:r>
              <a:rPr lang="en-GB" dirty="0">
                <a:solidFill>
                  <a:srgbClr val="0070C0"/>
                </a:solidFill>
              </a:rPr>
              <a:t>Where to look?</a:t>
            </a:r>
          </a:p>
        </p:txBody>
      </p:sp>
      <p:sp>
        <p:nvSpPr>
          <p:cNvPr id="26" name="Rectangle 25">
            <a:extLst>
              <a:ext uri="{FF2B5EF4-FFF2-40B4-BE49-F238E27FC236}">
                <a16:creationId xmlns:a16="http://schemas.microsoft.com/office/drawing/2014/main" id="{B42E5AE8-F3B5-4CE0-86AB-5E117E807EF1}"/>
              </a:ext>
            </a:extLst>
          </p:cNvPr>
          <p:cNvSpPr/>
          <p:nvPr/>
        </p:nvSpPr>
        <p:spPr>
          <a:xfrm>
            <a:off x="362204" y="728759"/>
            <a:ext cx="3243259" cy="2862322"/>
          </a:xfrm>
          <a:prstGeom prst="rect">
            <a:avLst/>
          </a:prstGeom>
        </p:spPr>
        <p:txBody>
          <a:bodyPr wrap="none">
            <a:spAutoFit/>
          </a:bodyPr>
          <a:lstStyle/>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rPr>
              <a:t>Website</a:t>
            </a: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endParaRPr>
          </a:p>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hlinkClick r:id="rId3"/>
              </a:rPr>
              <a:t>www.redcar-Cleveland.gov.uk/</a:t>
            </a: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rPr>
              <a:t>apprenticeships</a:t>
            </a:r>
          </a:p>
        </p:txBody>
      </p:sp>
      <p:sp>
        <p:nvSpPr>
          <p:cNvPr id="27" name="TextBox 26">
            <a:extLst>
              <a:ext uri="{FF2B5EF4-FFF2-40B4-BE49-F238E27FC236}">
                <a16:creationId xmlns:a16="http://schemas.microsoft.com/office/drawing/2014/main" id="{6FC6B035-DE6E-486E-9DFD-D5C28EA79A6A}"/>
              </a:ext>
            </a:extLst>
          </p:cNvPr>
          <p:cNvSpPr txBox="1"/>
          <p:nvPr/>
        </p:nvSpPr>
        <p:spPr>
          <a:xfrm>
            <a:off x="4094043" y="1259657"/>
            <a:ext cx="2454001" cy="3693319"/>
          </a:xfrm>
          <a:prstGeom prst="rect">
            <a:avLst/>
          </a:prstGeom>
          <a:noFill/>
        </p:spPr>
        <p:txBody>
          <a:bodyPr wrap="square" rtlCol="0">
            <a:spAutoFit/>
          </a:bodyPr>
          <a:lstStyle/>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rPr>
              <a:t>Social media</a:t>
            </a: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rPr>
              <a:t>Facebook.com/</a:t>
            </a:r>
            <a:r>
              <a:rPr lang="en-US" dirty="0" err="1">
                <a:solidFill>
                  <a:schemeClr val="tx2"/>
                </a:solidFill>
                <a:latin typeface="Lato" panose="020F0502020204030203" pitchFamily="34" charset="0"/>
                <a:ea typeface="Lato" panose="020F0502020204030203" pitchFamily="34" charset="0"/>
                <a:cs typeface="Lato" panose="020F0502020204030203" pitchFamily="34" charset="0"/>
              </a:rPr>
              <a:t>redcarcleveland</a:t>
            </a: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rPr>
              <a:t>Instagram.com/</a:t>
            </a:r>
            <a:r>
              <a:rPr lang="en-US" dirty="0" err="1">
                <a:solidFill>
                  <a:schemeClr val="tx2"/>
                </a:solidFill>
                <a:latin typeface="Lato" panose="020F0502020204030203" pitchFamily="34" charset="0"/>
                <a:ea typeface="Lato" panose="020F0502020204030203" pitchFamily="34" charset="0"/>
                <a:cs typeface="Lato" panose="020F0502020204030203" pitchFamily="34" charset="0"/>
              </a:rPr>
              <a:t>redcarcleveland</a:t>
            </a: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BFFDBD78-2EAC-449C-8EF9-F1BDD53DC1CA}"/>
              </a:ext>
            </a:extLst>
          </p:cNvPr>
          <p:cNvSpPr txBox="1"/>
          <p:nvPr/>
        </p:nvSpPr>
        <p:spPr>
          <a:xfrm>
            <a:off x="7175737" y="1614022"/>
            <a:ext cx="4179888" cy="4524315"/>
          </a:xfrm>
          <a:prstGeom prst="rect">
            <a:avLst/>
          </a:prstGeom>
          <a:noFill/>
        </p:spPr>
        <p:txBody>
          <a:bodyPr wrap="square" rtlCol="0">
            <a:spAutoFit/>
          </a:bodyPr>
          <a:lstStyle/>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rPr>
              <a:t>Your friends and family</a:t>
            </a: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r>
              <a:rPr lang="en-US" dirty="0">
                <a:solidFill>
                  <a:schemeClr val="tx2"/>
                </a:solidFill>
                <a:latin typeface="Lato" panose="020F0502020204030203" pitchFamily="34" charset="0"/>
                <a:ea typeface="Lato" panose="020F0502020204030203" pitchFamily="34" charset="0"/>
                <a:cs typeface="Lato" panose="020F0502020204030203" pitchFamily="34" charset="0"/>
              </a:rPr>
              <a:t>+</a:t>
            </a: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pPr algn="ctr"/>
            <a:r>
              <a:rPr lang="en-GB" u="sng" dirty="0">
                <a:solidFill>
                  <a:schemeClr val="tx2"/>
                </a:solidFill>
                <a:hlinkClick r:id="rId4">
                  <a:extLst>
                    <a:ext uri="{A12FA001-AC4F-418D-AE19-62706E023703}">
                      <ahyp:hlinkClr xmlns:ahyp="http://schemas.microsoft.com/office/drawing/2018/hyperlinkcolor" val="tx"/>
                    </a:ext>
                  </a:extLst>
                </a:hlinkClick>
              </a:rPr>
              <a:t>https://www.gov.uk/find-traineeship</a:t>
            </a:r>
            <a:endParaRPr lang="en-GB" u="sng" dirty="0">
              <a:solidFill>
                <a:schemeClr val="tx2"/>
              </a:solidFill>
            </a:endParaRPr>
          </a:p>
          <a:p>
            <a:pPr algn="ctr"/>
            <a:endParaRPr lang="en-GB" u="sng" dirty="0">
              <a:solidFill>
                <a:schemeClr val="tx2"/>
              </a:solidFill>
            </a:endParaRPr>
          </a:p>
          <a:p>
            <a:pPr algn="ctr"/>
            <a:r>
              <a:rPr lang="en-GB" u="sng" dirty="0">
                <a:solidFill>
                  <a:schemeClr val="tx2"/>
                </a:solidFill>
                <a:hlinkClick r:id="rId5"/>
              </a:rPr>
              <a:t>https://www.gov.uk/find-apprenticeship</a:t>
            </a:r>
            <a:endParaRPr lang="en-GB" u="sng" dirty="0">
              <a:solidFill>
                <a:schemeClr val="tx2"/>
              </a:solidFill>
            </a:endParaRPr>
          </a:p>
          <a:p>
            <a:pPr algn="ctr"/>
            <a:endParaRPr lang="en-GB" u="sng" dirty="0">
              <a:solidFill>
                <a:schemeClr val="tx2"/>
              </a:solidFill>
            </a:endParaRPr>
          </a:p>
          <a:p>
            <a:pPr algn="ctr"/>
            <a:r>
              <a:rPr lang="en-GB" u="sng" dirty="0">
                <a:solidFill>
                  <a:schemeClr val="tx2"/>
                </a:solidFill>
                <a:hlinkClick r:id="rId6"/>
              </a:rPr>
              <a:t>www.north-eastjobs.org.uk</a:t>
            </a:r>
            <a:r>
              <a:rPr lang="en-GB" u="sng" dirty="0">
                <a:solidFill>
                  <a:schemeClr val="tx2"/>
                </a:solidFill>
              </a:rPr>
              <a:t> </a:t>
            </a:r>
            <a:r>
              <a:rPr lang="en-GB" dirty="0">
                <a:solidFill>
                  <a:schemeClr val="tx2"/>
                </a:solidFill>
              </a:rPr>
              <a:t> </a:t>
            </a:r>
          </a:p>
          <a:p>
            <a:pPr algn="ctr"/>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29" name="Picture 28" descr="A person sitting at a table using a computer&#10;&#10;Description automatically generated">
            <a:extLst>
              <a:ext uri="{FF2B5EF4-FFF2-40B4-BE49-F238E27FC236}">
                <a16:creationId xmlns:a16="http://schemas.microsoft.com/office/drawing/2014/main" id="{B58C63C1-2D8C-4804-9AE4-7B2D62DC4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41" y="1104703"/>
            <a:ext cx="2518960" cy="1677966"/>
          </a:xfrm>
          <a:prstGeom prst="rect">
            <a:avLst/>
          </a:prstGeom>
        </p:spPr>
      </p:pic>
      <p:pic>
        <p:nvPicPr>
          <p:cNvPr id="30" name="Picture 29" descr="A picture containing person, woman, indoor, table&#10;&#10;Description automatically generated">
            <a:extLst>
              <a:ext uri="{FF2B5EF4-FFF2-40B4-BE49-F238E27FC236}">
                <a16:creationId xmlns:a16="http://schemas.microsoft.com/office/drawing/2014/main" id="{0B17701B-CD58-4D1B-8FCB-12D1AEB626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7462" y="1614022"/>
            <a:ext cx="2982321" cy="1676960"/>
          </a:xfrm>
          <a:prstGeom prst="rect">
            <a:avLst/>
          </a:prstGeom>
        </p:spPr>
      </p:pic>
      <p:pic>
        <p:nvPicPr>
          <p:cNvPr id="31" name="Picture 30" descr="A group of people posing for the camera&#10;&#10;Description automatically generated">
            <a:extLst>
              <a:ext uri="{FF2B5EF4-FFF2-40B4-BE49-F238E27FC236}">
                <a16:creationId xmlns:a16="http://schemas.microsoft.com/office/drawing/2014/main" id="{9E469466-8D70-4095-9D13-DCE6744A87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659"/>
          <a:stretch/>
        </p:blipFill>
        <p:spPr>
          <a:xfrm>
            <a:off x="8279972" y="1983400"/>
            <a:ext cx="1925435" cy="1681682"/>
          </a:xfrm>
          <a:prstGeom prst="rect">
            <a:avLst/>
          </a:prstGeom>
        </p:spPr>
      </p:pic>
      <p:sp>
        <p:nvSpPr>
          <p:cNvPr id="2" name="Rectangle 1">
            <a:extLst>
              <a:ext uri="{FF2B5EF4-FFF2-40B4-BE49-F238E27FC236}">
                <a16:creationId xmlns:a16="http://schemas.microsoft.com/office/drawing/2014/main" id="{A4ABF8BA-B99A-443B-AEDB-368D55FAD026}"/>
              </a:ext>
            </a:extLst>
          </p:cNvPr>
          <p:cNvSpPr/>
          <p:nvPr/>
        </p:nvSpPr>
        <p:spPr>
          <a:xfrm>
            <a:off x="225399" y="4211836"/>
            <a:ext cx="2951434" cy="24654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2500" u="sng" dirty="0">
                <a:solidFill>
                  <a:srgbClr val="00B0F0"/>
                </a:solidFill>
              </a:rPr>
              <a:t>How to Apply </a:t>
            </a:r>
            <a:endParaRPr lang="en-GB" sz="2500" dirty="0">
              <a:solidFill>
                <a:srgbClr val="00B0F0"/>
              </a:solidFill>
            </a:endParaRPr>
          </a:p>
          <a:p>
            <a:pPr marL="342900" indent="-342900">
              <a:buFont typeface="+mj-lt"/>
              <a:buAutoNum type="arabicPeriod"/>
            </a:pPr>
            <a:r>
              <a:rPr lang="en-GB" sz="2500" dirty="0">
                <a:solidFill>
                  <a:srgbClr val="00B0F0"/>
                </a:solidFill>
              </a:rPr>
              <a:t>Application Form</a:t>
            </a:r>
          </a:p>
          <a:p>
            <a:pPr marL="342900" indent="-342900">
              <a:buFont typeface="+mj-lt"/>
              <a:buAutoNum type="arabicPeriod"/>
            </a:pPr>
            <a:r>
              <a:rPr lang="en-GB" sz="2500" dirty="0">
                <a:solidFill>
                  <a:srgbClr val="00B0F0"/>
                </a:solidFill>
              </a:rPr>
              <a:t>Shortlisting</a:t>
            </a:r>
          </a:p>
          <a:p>
            <a:pPr marL="342900" indent="-342900">
              <a:buFont typeface="+mj-lt"/>
              <a:buAutoNum type="arabicPeriod"/>
            </a:pPr>
            <a:r>
              <a:rPr lang="en-GB" sz="2500" dirty="0">
                <a:solidFill>
                  <a:srgbClr val="00B0F0"/>
                </a:solidFill>
              </a:rPr>
              <a:t>Interview</a:t>
            </a:r>
          </a:p>
        </p:txBody>
      </p:sp>
      <p:sp>
        <p:nvSpPr>
          <p:cNvPr id="14" name="Rectangle 13">
            <a:extLst>
              <a:ext uri="{FF2B5EF4-FFF2-40B4-BE49-F238E27FC236}">
                <a16:creationId xmlns:a16="http://schemas.microsoft.com/office/drawing/2014/main" id="{FB019DA7-F0F4-41D0-BFC1-7DD5C8023443}"/>
              </a:ext>
            </a:extLst>
          </p:cNvPr>
          <p:cNvSpPr/>
          <p:nvPr/>
        </p:nvSpPr>
        <p:spPr>
          <a:xfrm>
            <a:off x="9196563" y="41611"/>
            <a:ext cx="2951434" cy="6780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2500" dirty="0">
              <a:solidFill>
                <a:srgbClr val="00B0F0"/>
              </a:solidFill>
            </a:endParaRPr>
          </a:p>
        </p:txBody>
      </p:sp>
    </p:spTree>
    <p:extLst>
      <p:ext uri="{BB962C8B-B14F-4D97-AF65-F5344CB8AC3E}">
        <p14:creationId xmlns:p14="http://schemas.microsoft.com/office/powerpoint/2010/main" val="3758018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ppt_y</p:attrName>
                                        </p:attrNameLst>
                                      </p:cBhvr>
                                      <p:tavLst>
                                        <p:tav tm="0">
                                          <p:val>
                                            <p:strVal val="#ppt_y+#ppt_h*1.125000"/>
                                          </p:val>
                                        </p:tav>
                                        <p:tav tm="100000">
                                          <p:val>
                                            <p:strVal val="#ppt_y"/>
                                          </p:val>
                                        </p:tav>
                                      </p:tavLst>
                                    </p:anim>
                                    <p:animEffect transition="in" filter="wipe(up)">
                                      <p:cBhvr>
                                        <p:cTn id="18" dur="500"/>
                                        <p:tgtEl>
                                          <p:spTgt spid="30"/>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ppt_y</p:attrName>
                                        </p:attrNameLst>
                                      </p:cBhvr>
                                      <p:tavLst>
                                        <p:tav tm="0">
                                          <p:val>
                                            <p:strVal val="#ppt_y+#ppt_h*1.125000"/>
                                          </p:val>
                                        </p:tav>
                                        <p:tav tm="100000">
                                          <p:val>
                                            <p:strVal val="#ppt_y"/>
                                          </p:val>
                                        </p:tav>
                                      </p:tavLst>
                                    </p:anim>
                                    <p:animEffect transition="in" filter="wipe(up)">
                                      <p:cBhvr>
                                        <p:cTn id="23" dur="500"/>
                                        <p:tgtEl>
                                          <p:spTgt spid="27"/>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p:tgtEl>
                                          <p:spTgt spid="31"/>
                                        </p:tgtEl>
                                        <p:attrNameLst>
                                          <p:attrName>ppt_y</p:attrName>
                                        </p:attrNameLst>
                                      </p:cBhvr>
                                      <p:tavLst>
                                        <p:tav tm="0">
                                          <p:val>
                                            <p:strVal val="#ppt_y+#ppt_h*1.125000"/>
                                          </p:val>
                                        </p:tav>
                                        <p:tav tm="100000">
                                          <p:val>
                                            <p:strVal val="#ppt_y"/>
                                          </p:val>
                                        </p:tav>
                                      </p:tavLst>
                                    </p:anim>
                                    <p:animEffect transition="in" filter="wipe(up)">
                                      <p:cBhvr>
                                        <p:cTn id="28" dur="500"/>
                                        <p:tgtEl>
                                          <p:spTgt spid="31"/>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1044</Words>
  <Application>Microsoft Office PowerPoint</Application>
  <PresentationFormat>Widescreen</PresentationFormat>
  <Paragraphs>129</Paragraphs>
  <Slides>11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Lato</vt:lpstr>
      <vt:lpstr>Montserrat</vt:lpstr>
      <vt:lpstr>Office Theme</vt:lpstr>
      <vt:lpstr>Hayley Housam</vt:lpstr>
      <vt:lpstr>PowerPoint Presentation</vt:lpstr>
      <vt:lpstr>What are apprenticeships?</vt:lpstr>
      <vt:lpstr>PowerPoint Presentation</vt:lpstr>
      <vt:lpstr>PowerPoint Presentation</vt:lpstr>
      <vt:lpstr>PowerPoint Presentation</vt:lpstr>
      <vt:lpstr>PowerPoint Presentation</vt:lpstr>
      <vt:lpstr>What is a traineeship?</vt:lpstr>
      <vt:lpstr>Where to look?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Housam</dc:creator>
  <cp:lastModifiedBy>Hayley Housam</cp:lastModifiedBy>
  <cp:revision>6</cp:revision>
  <dcterms:created xsi:type="dcterms:W3CDTF">2021-02-08T17:01:42Z</dcterms:created>
  <dcterms:modified xsi:type="dcterms:W3CDTF">2021-02-08T17:55:09Z</dcterms:modified>
</cp:coreProperties>
</file>